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/>
  <p:notesSz cx="9144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255C8C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255C8C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255C8C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255C8C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5940" y="321563"/>
            <a:ext cx="7864475" cy="9950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255C8C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8739" y="1990039"/>
            <a:ext cx="7825105" cy="2633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12.jpg"/><Relationship Id="rId8" Type="http://schemas.openxmlformats.org/officeDocument/2006/relationships/image" Target="../media/image23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g"/><Relationship Id="rId3" Type="http://schemas.openxmlformats.org/officeDocument/2006/relationships/image" Target="../media/image7.png"/><Relationship Id="rId4" Type="http://schemas.openxmlformats.org/officeDocument/2006/relationships/image" Target="../media/image8.jpg"/><Relationship Id="rId5" Type="http://schemas.openxmlformats.org/officeDocument/2006/relationships/image" Target="../media/image9.png"/><Relationship Id="rId6" Type="http://schemas.openxmlformats.org/officeDocument/2006/relationships/image" Target="../media/image10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3383" y="516636"/>
            <a:ext cx="7317105" cy="995044"/>
          </a:xfrm>
          <a:prstGeom prst="rect"/>
        </p:spPr>
        <p:txBody>
          <a:bodyPr wrap="square" lIns="0" tIns="31750" rIns="0" bIns="0" rtlCol="0" vert="horz">
            <a:spAutoFit/>
          </a:bodyPr>
          <a:lstStyle/>
          <a:p>
            <a:pPr marL="345440" marR="5080" indent="-333375">
              <a:lnSpc>
                <a:spcPts val="3790"/>
              </a:lnSpc>
              <a:spcBef>
                <a:spcPts val="250"/>
              </a:spcBef>
            </a:pPr>
            <a:r>
              <a:rPr dirty="0"/>
              <a:t>Применение</a:t>
            </a:r>
            <a:r>
              <a:rPr dirty="0" spc="-155"/>
              <a:t> </a:t>
            </a:r>
            <a:r>
              <a:rPr dirty="0"/>
              <a:t>искусственного</a:t>
            </a:r>
            <a:r>
              <a:rPr dirty="0" spc="-150"/>
              <a:t> </a:t>
            </a:r>
            <a:r>
              <a:rPr dirty="0"/>
              <a:t>интеллекта</a:t>
            </a:r>
            <a:r>
              <a:rPr dirty="0" spc="-150"/>
              <a:t> </a:t>
            </a:r>
            <a:r>
              <a:rPr dirty="0" spc="-50"/>
              <a:t>в </a:t>
            </a:r>
            <a:r>
              <a:rPr dirty="0"/>
              <a:t>обработке</a:t>
            </a:r>
            <a:r>
              <a:rPr dirty="0" spc="-140"/>
              <a:t> </a:t>
            </a:r>
            <a:r>
              <a:rPr dirty="0"/>
              <a:t>административных</a:t>
            </a:r>
            <a:r>
              <a:rPr dirty="0" spc="-135"/>
              <a:t> </a:t>
            </a:r>
            <a:r>
              <a:rPr dirty="0" spc="-10"/>
              <a:t>данных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935191" y="6262115"/>
            <a:ext cx="527367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255C8C"/>
                </a:solidFill>
                <a:latin typeface="Calibri"/>
                <a:cs typeface="Calibri"/>
              </a:rPr>
              <a:t>Владимир</a:t>
            </a:r>
            <a:r>
              <a:rPr dirty="0" sz="2000" spc="-80">
                <a:solidFill>
                  <a:srgbClr val="255C8C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255C8C"/>
                </a:solidFill>
                <a:latin typeface="Calibri"/>
                <a:cs typeface="Calibri"/>
              </a:rPr>
              <a:t>Некрасов,</a:t>
            </a:r>
            <a:r>
              <a:rPr dirty="0" sz="2000" spc="-65">
                <a:solidFill>
                  <a:srgbClr val="255C8C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255C8C"/>
                </a:solidFill>
                <a:latin typeface="Calibri"/>
                <a:cs typeface="Calibri"/>
              </a:rPr>
              <a:t>ООО</a:t>
            </a:r>
            <a:r>
              <a:rPr dirty="0" sz="2000" spc="-70">
                <a:solidFill>
                  <a:srgbClr val="255C8C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255C8C"/>
                </a:solidFill>
                <a:latin typeface="Calibri"/>
                <a:cs typeface="Calibri"/>
              </a:rPr>
              <a:t>«Контур</a:t>
            </a:r>
            <a:r>
              <a:rPr dirty="0" sz="2000" spc="-65">
                <a:solidFill>
                  <a:srgbClr val="255C8C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255C8C"/>
                </a:solidFill>
                <a:latin typeface="Calibri"/>
                <a:cs typeface="Calibri"/>
              </a:rPr>
              <a:t>Компонентс»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7964" y="1658508"/>
            <a:ext cx="6624433" cy="44162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658831" y="1619752"/>
            <a:ext cx="6271895" cy="3089910"/>
            <a:chOff x="2658831" y="1619752"/>
            <a:chExt cx="6271895" cy="308991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52872" y="2069591"/>
              <a:ext cx="3477768" cy="2639567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2658831" y="1619752"/>
              <a:ext cx="1527175" cy="388620"/>
            </a:xfrm>
            <a:custGeom>
              <a:avLst/>
              <a:gdLst/>
              <a:ahLst/>
              <a:cxnLst/>
              <a:rect l="l" t="t" r="r" b="b"/>
              <a:pathLst>
                <a:path w="1527175" h="388619">
                  <a:moveTo>
                    <a:pt x="1527056" y="0"/>
                  </a:moveTo>
                  <a:lnTo>
                    <a:pt x="0" y="0"/>
                  </a:lnTo>
                  <a:lnTo>
                    <a:pt x="0" y="388235"/>
                  </a:lnTo>
                  <a:lnTo>
                    <a:pt x="1527056" y="388235"/>
                  </a:lnTo>
                  <a:lnTo>
                    <a:pt x="1527056" y="0"/>
                  </a:lnTo>
                  <a:close/>
                </a:path>
              </a:pathLst>
            </a:custGeom>
            <a:solidFill>
              <a:srgbClr val="285F8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Сбор</a:t>
            </a:r>
            <a:r>
              <a:rPr dirty="0" spc="-80"/>
              <a:t> </a:t>
            </a:r>
            <a:r>
              <a:rPr dirty="0"/>
              <a:t>данных</a:t>
            </a:r>
            <a:r>
              <a:rPr dirty="0" spc="-80"/>
              <a:t> </a:t>
            </a:r>
            <a:r>
              <a:rPr dirty="0"/>
              <a:t>(с</a:t>
            </a:r>
            <a:r>
              <a:rPr dirty="0" spc="-85"/>
              <a:t> </a:t>
            </a:r>
            <a:r>
              <a:rPr dirty="0"/>
              <a:t>отключенным</a:t>
            </a:r>
            <a:r>
              <a:rPr dirty="0" spc="-85"/>
              <a:t> </a:t>
            </a:r>
            <a:r>
              <a:rPr dirty="0" spc="-25"/>
              <a:t>ИИ)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548181" y="1417637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46685" rIns="0" bIns="0" rtlCol="0" vert="horz">
            <a:spAutoFit/>
          </a:bodyPr>
          <a:lstStyle/>
          <a:p>
            <a:pPr marL="91440">
              <a:lnSpc>
                <a:spcPct val="100000"/>
              </a:lnSpc>
              <a:spcBef>
                <a:spcPts val="1155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Источник</a:t>
            </a:r>
            <a:r>
              <a:rPr dirty="0" sz="1150" spc="16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25">
                <a:solidFill>
                  <a:srgbClr val="255C8C"/>
                </a:solidFill>
                <a:latin typeface="Roboto Lt"/>
                <a:cs typeface="Roboto Lt"/>
              </a:rPr>
              <a:t>1:</a:t>
            </a:r>
            <a:endParaRPr sz="1150">
              <a:latin typeface="Roboto Lt"/>
              <a:cs typeface="Roboto Lt"/>
            </a:endParaRPr>
          </a:p>
          <a:p>
            <a:pPr marL="91440">
              <a:lnSpc>
                <a:spcPct val="100000"/>
              </a:lnSpc>
              <a:spcBef>
                <a:spcPts val="20"/>
              </a:spcBef>
            </a:pPr>
            <a:r>
              <a:rPr dirty="0" sz="1050" spc="-10">
                <a:latin typeface="Roboto Lt"/>
                <a:cs typeface="Roboto Lt"/>
              </a:rPr>
              <a:t>PostgreSQL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48181" y="2484437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29539" rIns="0" bIns="0" rtlCol="0" vert="horz">
            <a:spAutoFit/>
          </a:bodyPr>
          <a:lstStyle/>
          <a:p>
            <a:pPr marL="91440" marR="596900">
              <a:lnSpc>
                <a:spcPct val="102899"/>
              </a:lnSpc>
              <a:spcBef>
                <a:spcPts val="1019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Источник</a:t>
            </a:r>
            <a:r>
              <a:rPr dirty="0" sz="1150" spc="16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25">
                <a:solidFill>
                  <a:srgbClr val="255C8C"/>
                </a:solidFill>
                <a:latin typeface="Roboto Lt"/>
                <a:cs typeface="Roboto Lt"/>
              </a:rPr>
              <a:t>2: </a:t>
            </a:r>
            <a:r>
              <a:rPr dirty="0" sz="1050">
                <a:latin typeface="Roboto Lt"/>
                <a:cs typeface="Roboto Lt"/>
              </a:rPr>
              <a:t>REST</a:t>
            </a:r>
            <a:r>
              <a:rPr dirty="0" sz="1050" spc="-50">
                <a:latin typeface="Roboto Lt"/>
                <a:cs typeface="Roboto Lt"/>
              </a:rPr>
              <a:t> </a:t>
            </a:r>
            <a:r>
              <a:rPr dirty="0" sz="1050" spc="-25">
                <a:latin typeface="Roboto Lt"/>
                <a:cs typeface="Roboto Lt"/>
              </a:rPr>
              <a:t>API </a:t>
            </a:r>
            <a:r>
              <a:rPr dirty="0" sz="1050" spc="-20">
                <a:latin typeface="Roboto Lt"/>
                <a:cs typeface="Roboto Lt"/>
              </a:rPr>
              <a:t>JSON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48180" y="3581097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3525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1065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Источник</a:t>
            </a:r>
            <a:r>
              <a:rPr dirty="0" sz="1150" spc="16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25">
                <a:solidFill>
                  <a:srgbClr val="255C8C"/>
                </a:solidFill>
                <a:latin typeface="Roboto Lt"/>
                <a:cs typeface="Roboto Lt"/>
              </a:rPr>
              <a:t>3:</a:t>
            </a:r>
            <a:endParaRPr sz="1150">
              <a:latin typeface="Roboto Lt"/>
              <a:cs typeface="Roboto Lt"/>
            </a:endParaRPr>
          </a:p>
          <a:p>
            <a:pPr marL="90805" marR="1177925">
              <a:lnSpc>
                <a:spcPts val="1320"/>
              </a:lnSpc>
              <a:spcBef>
                <a:spcPts val="10"/>
              </a:spcBef>
            </a:pPr>
            <a:r>
              <a:rPr dirty="0" sz="1050" spc="-25">
                <a:latin typeface="Roboto Lt"/>
                <a:cs typeface="Roboto Lt"/>
              </a:rPr>
              <a:t>FTP CSV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48180" y="4677757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32715" rIns="0" bIns="0" rtlCol="0" vert="horz">
            <a:spAutoFit/>
          </a:bodyPr>
          <a:lstStyle/>
          <a:p>
            <a:pPr marL="90805" marR="596900">
              <a:lnSpc>
                <a:spcPct val="102000"/>
              </a:lnSpc>
              <a:spcBef>
                <a:spcPts val="1045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Источник</a:t>
            </a:r>
            <a:r>
              <a:rPr dirty="0" sz="1150" spc="16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25">
                <a:solidFill>
                  <a:srgbClr val="255C8C"/>
                </a:solidFill>
                <a:latin typeface="Roboto Lt"/>
                <a:cs typeface="Roboto Lt"/>
              </a:rPr>
              <a:t>4: </a:t>
            </a:r>
            <a:r>
              <a:rPr dirty="0" sz="1050">
                <a:latin typeface="Roboto Lt"/>
                <a:cs typeface="Roboto Lt"/>
              </a:rPr>
              <a:t>REST</a:t>
            </a:r>
            <a:r>
              <a:rPr dirty="0" sz="1050" spc="-50">
                <a:latin typeface="Roboto Lt"/>
                <a:cs typeface="Roboto Lt"/>
              </a:rPr>
              <a:t> </a:t>
            </a:r>
            <a:r>
              <a:rPr dirty="0" sz="1050" spc="-25">
                <a:latin typeface="Roboto Lt"/>
                <a:cs typeface="Roboto Lt"/>
              </a:rPr>
              <a:t>API </a:t>
            </a:r>
            <a:r>
              <a:rPr dirty="0" sz="1050" spc="-20">
                <a:latin typeface="Roboto Lt"/>
                <a:cs typeface="Roboto Lt"/>
              </a:rPr>
              <a:t>SDMX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081047" y="1732652"/>
            <a:ext cx="68262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r>
              <a:rPr dirty="0" sz="850" spc="2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50">
                <a:solidFill>
                  <a:srgbClr val="F4F5F7"/>
                </a:solidFill>
                <a:latin typeface="Roboto Lt"/>
                <a:cs typeface="Roboto Lt"/>
              </a:rPr>
              <a:t>1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2658831" y="2686551"/>
            <a:ext cx="1527175" cy="388620"/>
          </a:xfrm>
          <a:custGeom>
            <a:avLst/>
            <a:gdLst/>
            <a:ahLst/>
            <a:cxnLst/>
            <a:rect l="l" t="t" r="r" b="b"/>
            <a:pathLst>
              <a:path w="1527175" h="388619">
                <a:moveTo>
                  <a:pt x="1527056" y="0"/>
                </a:moveTo>
                <a:lnTo>
                  <a:pt x="0" y="0"/>
                </a:lnTo>
                <a:lnTo>
                  <a:pt x="0" y="388235"/>
                </a:lnTo>
                <a:lnTo>
                  <a:pt x="1527056" y="388235"/>
                </a:lnTo>
                <a:lnTo>
                  <a:pt x="1527056" y="0"/>
                </a:lnTo>
                <a:close/>
              </a:path>
            </a:pathLst>
          </a:custGeom>
          <a:solidFill>
            <a:srgbClr val="285F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3081047" y="2799452"/>
            <a:ext cx="68262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r>
              <a:rPr dirty="0" sz="850" spc="2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50">
                <a:solidFill>
                  <a:srgbClr val="F4F5F7"/>
                </a:solidFill>
                <a:latin typeface="Roboto Lt"/>
                <a:cs typeface="Roboto Lt"/>
              </a:rPr>
              <a:t>2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2658831" y="3784187"/>
            <a:ext cx="1527175" cy="388620"/>
          </a:xfrm>
          <a:custGeom>
            <a:avLst/>
            <a:gdLst/>
            <a:ahLst/>
            <a:cxnLst/>
            <a:rect l="l" t="t" r="r" b="b"/>
            <a:pathLst>
              <a:path w="1527175" h="388620">
                <a:moveTo>
                  <a:pt x="1527056" y="0"/>
                </a:moveTo>
                <a:lnTo>
                  <a:pt x="0" y="0"/>
                </a:lnTo>
                <a:lnTo>
                  <a:pt x="0" y="388233"/>
                </a:lnTo>
                <a:lnTo>
                  <a:pt x="1527056" y="388233"/>
                </a:lnTo>
                <a:lnTo>
                  <a:pt x="1527056" y="0"/>
                </a:lnTo>
                <a:close/>
              </a:path>
            </a:pathLst>
          </a:custGeom>
          <a:solidFill>
            <a:srgbClr val="285F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3081046" y="3896732"/>
            <a:ext cx="68262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r>
              <a:rPr dirty="0" sz="850" spc="2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50">
                <a:solidFill>
                  <a:srgbClr val="F4F5F7"/>
                </a:solidFill>
                <a:latin typeface="Roboto Lt"/>
                <a:cs typeface="Roboto Lt"/>
              </a:rPr>
              <a:t>3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2658830" y="4850011"/>
            <a:ext cx="1527175" cy="388620"/>
          </a:xfrm>
          <a:custGeom>
            <a:avLst/>
            <a:gdLst/>
            <a:ahLst/>
            <a:cxnLst/>
            <a:rect l="l" t="t" r="r" b="b"/>
            <a:pathLst>
              <a:path w="1527175" h="388620">
                <a:moveTo>
                  <a:pt x="1527056" y="0"/>
                </a:moveTo>
                <a:lnTo>
                  <a:pt x="0" y="0"/>
                </a:lnTo>
                <a:lnTo>
                  <a:pt x="0" y="388235"/>
                </a:lnTo>
                <a:lnTo>
                  <a:pt x="1527056" y="388235"/>
                </a:lnTo>
                <a:lnTo>
                  <a:pt x="1527056" y="0"/>
                </a:lnTo>
                <a:close/>
              </a:path>
            </a:pathLst>
          </a:custGeom>
          <a:solidFill>
            <a:srgbClr val="285F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3081045" y="4963532"/>
            <a:ext cx="68262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r>
              <a:rPr dirty="0" sz="850" spc="2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50">
                <a:solidFill>
                  <a:srgbClr val="F4F5F7"/>
                </a:solidFill>
                <a:latin typeface="Roboto Lt"/>
                <a:cs typeface="Roboto Lt"/>
              </a:rPr>
              <a:t>4</a:t>
            </a:r>
            <a:endParaRPr sz="850">
              <a:latin typeface="Roboto Lt"/>
              <a:cs typeface="Roboto Lt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4750431" y="2972672"/>
            <a:ext cx="1264285" cy="830580"/>
            <a:chOff x="4750431" y="2972672"/>
            <a:chExt cx="1264285" cy="830580"/>
          </a:xfrm>
        </p:grpSpPr>
        <p:sp>
          <p:nvSpPr>
            <p:cNvPr id="18" name="object 18" descr=""/>
            <p:cNvSpPr/>
            <p:nvPr/>
          </p:nvSpPr>
          <p:spPr>
            <a:xfrm>
              <a:off x="4769481" y="2991722"/>
              <a:ext cx="1226185" cy="792480"/>
            </a:xfrm>
            <a:custGeom>
              <a:avLst/>
              <a:gdLst/>
              <a:ahLst/>
              <a:cxnLst/>
              <a:rect l="l" t="t" r="r" b="b"/>
              <a:pathLst>
                <a:path w="1226185" h="792479">
                  <a:moveTo>
                    <a:pt x="1225801" y="0"/>
                  </a:moveTo>
                  <a:lnTo>
                    <a:pt x="0" y="0"/>
                  </a:lnTo>
                  <a:lnTo>
                    <a:pt x="0" y="792464"/>
                  </a:lnTo>
                  <a:lnTo>
                    <a:pt x="1225801" y="792464"/>
                  </a:lnTo>
                  <a:lnTo>
                    <a:pt x="1225801" y="0"/>
                  </a:lnTo>
                  <a:close/>
                </a:path>
              </a:pathLst>
            </a:custGeom>
            <a:solidFill>
              <a:srgbClr val="FFFFFF">
                <a:alpha val="909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4769481" y="2991722"/>
              <a:ext cx="1226185" cy="792480"/>
            </a:xfrm>
            <a:custGeom>
              <a:avLst/>
              <a:gdLst/>
              <a:ahLst/>
              <a:cxnLst/>
              <a:rect l="l" t="t" r="r" b="b"/>
              <a:pathLst>
                <a:path w="1226185" h="792479">
                  <a:moveTo>
                    <a:pt x="0" y="0"/>
                  </a:moveTo>
                  <a:lnTo>
                    <a:pt x="1225801" y="0"/>
                  </a:lnTo>
                  <a:lnTo>
                    <a:pt x="1225801" y="792465"/>
                  </a:lnTo>
                  <a:lnTo>
                    <a:pt x="0" y="792465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2874B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4848221" y="3042143"/>
            <a:ext cx="776605" cy="5346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50" spc="-10">
                <a:solidFill>
                  <a:srgbClr val="255C8C"/>
                </a:solidFill>
                <a:latin typeface="Roboto Lt"/>
                <a:cs typeface="Roboto Lt"/>
              </a:rPr>
              <a:t>Приемник:</a:t>
            </a:r>
            <a:endParaRPr sz="1150">
              <a:latin typeface="Roboto Lt"/>
              <a:cs typeface="Roboto Lt"/>
            </a:endParaRPr>
          </a:p>
          <a:p>
            <a:pPr marL="12700" marR="506095">
              <a:lnSpc>
                <a:spcPct val="102899"/>
              </a:lnSpc>
              <a:spcBef>
                <a:spcPts val="5"/>
              </a:spcBef>
            </a:pPr>
            <a:r>
              <a:rPr dirty="0" sz="1050" spc="-25">
                <a:latin typeface="Roboto Lt"/>
                <a:cs typeface="Roboto Lt"/>
              </a:rPr>
              <a:t>API CSV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2213593" y="1648334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80"/>
                </a:lnTo>
                <a:lnTo>
                  <a:pt x="0" y="403759"/>
                </a:lnTo>
                <a:lnTo>
                  <a:pt x="153441" y="403759"/>
                </a:lnTo>
                <a:lnTo>
                  <a:pt x="306881" y="201880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2213593" y="2686551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9"/>
                </a:lnTo>
                <a:lnTo>
                  <a:pt x="153441" y="403759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2231550" y="3775449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2213593" y="4842249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8"/>
                </a:lnTo>
                <a:lnTo>
                  <a:pt x="153441" y="403758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5" name="object 25" descr=""/>
          <p:cNvGrpSpPr/>
          <p:nvPr/>
        </p:nvGrpSpPr>
        <p:grpSpPr>
          <a:xfrm>
            <a:off x="4145279" y="1780032"/>
            <a:ext cx="744220" cy="3337560"/>
            <a:chOff x="4145279" y="1780032"/>
            <a:chExt cx="744220" cy="3337560"/>
          </a:xfrm>
        </p:grpSpPr>
        <p:pic>
          <p:nvPicPr>
            <p:cNvPr id="26" name="object 2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45279" y="1780032"/>
              <a:ext cx="743712" cy="1746504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4185888" y="1801171"/>
              <a:ext cx="584200" cy="1624965"/>
            </a:xfrm>
            <a:custGeom>
              <a:avLst/>
              <a:gdLst/>
              <a:ahLst/>
              <a:cxnLst/>
              <a:rect l="l" t="t" r="r" b="b"/>
              <a:pathLst>
                <a:path w="584200" h="1624964">
                  <a:moveTo>
                    <a:pt x="507392" y="1548683"/>
                  </a:moveTo>
                  <a:lnTo>
                    <a:pt x="507392" y="1624883"/>
                  </a:lnTo>
                  <a:lnTo>
                    <a:pt x="558192" y="1599483"/>
                  </a:lnTo>
                  <a:lnTo>
                    <a:pt x="520092" y="1599483"/>
                  </a:lnTo>
                  <a:lnTo>
                    <a:pt x="520092" y="1574083"/>
                  </a:lnTo>
                  <a:lnTo>
                    <a:pt x="558192" y="1574083"/>
                  </a:lnTo>
                  <a:lnTo>
                    <a:pt x="507392" y="1548683"/>
                  </a:lnTo>
                  <a:close/>
                </a:path>
                <a:path w="584200" h="1624964">
                  <a:moveTo>
                    <a:pt x="279096" y="12700"/>
                  </a:moveTo>
                  <a:lnTo>
                    <a:pt x="279096" y="1593797"/>
                  </a:lnTo>
                  <a:lnTo>
                    <a:pt x="284783" y="1599483"/>
                  </a:lnTo>
                  <a:lnTo>
                    <a:pt x="507392" y="1599483"/>
                  </a:lnTo>
                  <a:lnTo>
                    <a:pt x="507392" y="1586783"/>
                  </a:lnTo>
                  <a:lnTo>
                    <a:pt x="304496" y="1586783"/>
                  </a:lnTo>
                  <a:lnTo>
                    <a:pt x="291796" y="1574083"/>
                  </a:lnTo>
                  <a:lnTo>
                    <a:pt x="304496" y="1574083"/>
                  </a:lnTo>
                  <a:lnTo>
                    <a:pt x="304496" y="25400"/>
                  </a:lnTo>
                  <a:lnTo>
                    <a:pt x="291796" y="25400"/>
                  </a:lnTo>
                  <a:lnTo>
                    <a:pt x="279096" y="12700"/>
                  </a:lnTo>
                  <a:close/>
                </a:path>
                <a:path w="584200" h="1624964">
                  <a:moveTo>
                    <a:pt x="558192" y="1574083"/>
                  </a:moveTo>
                  <a:lnTo>
                    <a:pt x="520092" y="1574083"/>
                  </a:lnTo>
                  <a:lnTo>
                    <a:pt x="520092" y="1599483"/>
                  </a:lnTo>
                  <a:lnTo>
                    <a:pt x="558192" y="1599483"/>
                  </a:lnTo>
                  <a:lnTo>
                    <a:pt x="583592" y="1586783"/>
                  </a:lnTo>
                  <a:lnTo>
                    <a:pt x="558192" y="1574083"/>
                  </a:lnTo>
                  <a:close/>
                </a:path>
                <a:path w="584200" h="1624964">
                  <a:moveTo>
                    <a:pt x="304496" y="1574083"/>
                  </a:moveTo>
                  <a:lnTo>
                    <a:pt x="291796" y="1574083"/>
                  </a:lnTo>
                  <a:lnTo>
                    <a:pt x="304496" y="1586783"/>
                  </a:lnTo>
                  <a:lnTo>
                    <a:pt x="304496" y="1574083"/>
                  </a:lnTo>
                  <a:close/>
                </a:path>
                <a:path w="584200" h="1624964">
                  <a:moveTo>
                    <a:pt x="507392" y="1574083"/>
                  </a:moveTo>
                  <a:lnTo>
                    <a:pt x="304496" y="1574083"/>
                  </a:lnTo>
                  <a:lnTo>
                    <a:pt x="304496" y="1586783"/>
                  </a:lnTo>
                  <a:lnTo>
                    <a:pt x="507392" y="1586783"/>
                  </a:lnTo>
                  <a:lnTo>
                    <a:pt x="507392" y="1574083"/>
                  </a:lnTo>
                  <a:close/>
                </a:path>
                <a:path w="584200" h="1624964">
                  <a:moveTo>
                    <a:pt x="298810" y="0"/>
                  </a:moveTo>
                  <a:lnTo>
                    <a:pt x="0" y="0"/>
                  </a:lnTo>
                  <a:lnTo>
                    <a:pt x="0" y="25400"/>
                  </a:lnTo>
                  <a:lnTo>
                    <a:pt x="279096" y="25400"/>
                  </a:lnTo>
                  <a:lnTo>
                    <a:pt x="279096" y="12700"/>
                  </a:lnTo>
                  <a:lnTo>
                    <a:pt x="304496" y="12700"/>
                  </a:lnTo>
                  <a:lnTo>
                    <a:pt x="304496" y="5685"/>
                  </a:lnTo>
                  <a:lnTo>
                    <a:pt x="298810" y="0"/>
                  </a:lnTo>
                  <a:close/>
                </a:path>
                <a:path w="584200" h="1624964">
                  <a:moveTo>
                    <a:pt x="304496" y="12700"/>
                  </a:moveTo>
                  <a:lnTo>
                    <a:pt x="279096" y="12700"/>
                  </a:lnTo>
                  <a:lnTo>
                    <a:pt x="291796" y="25400"/>
                  </a:lnTo>
                  <a:lnTo>
                    <a:pt x="304496" y="25400"/>
                  </a:lnTo>
                  <a:lnTo>
                    <a:pt x="304496" y="1270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45279" y="2846832"/>
              <a:ext cx="743712" cy="679703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4185888" y="2867969"/>
              <a:ext cx="584200" cy="558165"/>
            </a:xfrm>
            <a:custGeom>
              <a:avLst/>
              <a:gdLst/>
              <a:ahLst/>
              <a:cxnLst/>
              <a:rect l="l" t="t" r="r" b="b"/>
              <a:pathLst>
                <a:path w="584200" h="558164">
                  <a:moveTo>
                    <a:pt x="507392" y="481884"/>
                  </a:moveTo>
                  <a:lnTo>
                    <a:pt x="507392" y="558084"/>
                  </a:lnTo>
                  <a:lnTo>
                    <a:pt x="558192" y="532684"/>
                  </a:lnTo>
                  <a:lnTo>
                    <a:pt x="520092" y="532684"/>
                  </a:lnTo>
                  <a:lnTo>
                    <a:pt x="520092" y="507284"/>
                  </a:lnTo>
                  <a:lnTo>
                    <a:pt x="558192" y="507284"/>
                  </a:lnTo>
                  <a:lnTo>
                    <a:pt x="507392" y="481884"/>
                  </a:lnTo>
                  <a:close/>
                </a:path>
                <a:path w="584200" h="558164">
                  <a:moveTo>
                    <a:pt x="279096" y="12700"/>
                  </a:moveTo>
                  <a:lnTo>
                    <a:pt x="279096" y="526999"/>
                  </a:lnTo>
                  <a:lnTo>
                    <a:pt x="284783" y="532684"/>
                  </a:lnTo>
                  <a:lnTo>
                    <a:pt x="507392" y="532684"/>
                  </a:lnTo>
                  <a:lnTo>
                    <a:pt x="507392" y="519984"/>
                  </a:lnTo>
                  <a:lnTo>
                    <a:pt x="304496" y="519984"/>
                  </a:lnTo>
                  <a:lnTo>
                    <a:pt x="291796" y="507284"/>
                  </a:lnTo>
                  <a:lnTo>
                    <a:pt x="304496" y="507284"/>
                  </a:lnTo>
                  <a:lnTo>
                    <a:pt x="304496" y="25400"/>
                  </a:lnTo>
                  <a:lnTo>
                    <a:pt x="291796" y="25400"/>
                  </a:lnTo>
                  <a:lnTo>
                    <a:pt x="279096" y="12700"/>
                  </a:lnTo>
                  <a:close/>
                </a:path>
                <a:path w="584200" h="558164">
                  <a:moveTo>
                    <a:pt x="558192" y="507284"/>
                  </a:moveTo>
                  <a:lnTo>
                    <a:pt x="520092" y="507284"/>
                  </a:lnTo>
                  <a:lnTo>
                    <a:pt x="520092" y="532684"/>
                  </a:lnTo>
                  <a:lnTo>
                    <a:pt x="558192" y="532684"/>
                  </a:lnTo>
                  <a:lnTo>
                    <a:pt x="583592" y="519984"/>
                  </a:lnTo>
                  <a:lnTo>
                    <a:pt x="558192" y="507284"/>
                  </a:lnTo>
                  <a:close/>
                </a:path>
                <a:path w="584200" h="558164">
                  <a:moveTo>
                    <a:pt x="304496" y="507284"/>
                  </a:moveTo>
                  <a:lnTo>
                    <a:pt x="291796" y="507284"/>
                  </a:lnTo>
                  <a:lnTo>
                    <a:pt x="304496" y="519984"/>
                  </a:lnTo>
                  <a:lnTo>
                    <a:pt x="304496" y="507284"/>
                  </a:lnTo>
                  <a:close/>
                </a:path>
                <a:path w="584200" h="558164">
                  <a:moveTo>
                    <a:pt x="507392" y="507284"/>
                  </a:moveTo>
                  <a:lnTo>
                    <a:pt x="304496" y="507284"/>
                  </a:lnTo>
                  <a:lnTo>
                    <a:pt x="304496" y="519984"/>
                  </a:lnTo>
                  <a:lnTo>
                    <a:pt x="507392" y="519984"/>
                  </a:lnTo>
                  <a:lnTo>
                    <a:pt x="507392" y="507284"/>
                  </a:lnTo>
                  <a:close/>
                </a:path>
                <a:path w="584200" h="558164">
                  <a:moveTo>
                    <a:pt x="298810" y="0"/>
                  </a:moveTo>
                  <a:lnTo>
                    <a:pt x="0" y="0"/>
                  </a:lnTo>
                  <a:lnTo>
                    <a:pt x="0" y="25400"/>
                  </a:lnTo>
                  <a:lnTo>
                    <a:pt x="279096" y="25400"/>
                  </a:lnTo>
                  <a:lnTo>
                    <a:pt x="279096" y="12700"/>
                  </a:lnTo>
                  <a:lnTo>
                    <a:pt x="304496" y="12700"/>
                  </a:lnTo>
                  <a:lnTo>
                    <a:pt x="304496" y="5685"/>
                  </a:lnTo>
                  <a:lnTo>
                    <a:pt x="298810" y="0"/>
                  </a:lnTo>
                  <a:close/>
                </a:path>
                <a:path w="584200" h="558164">
                  <a:moveTo>
                    <a:pt x="304496" y="12700"/>
                  </a:moveTo>
                  <a:lnTo>
                    <a:pt x="279096" y="12700"/>
                  </a:lnTo>
                  <a:lnTo>
                    <a:pt x="291796" y="25400"/>
                  </a:lnTo>
                  <a:lnTo>
                    <a:pt x="304496" y="25400"/>
                  </a:lnTo>
                  <a:lnTo>
                    <a:pt x="304496" y="1270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145279" y="3288792"/>
              <a:ext cx="743712" cy="765048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4185888" y="3349854"/>
              <a:ext cx="584200" cy="641350"/>
            </a:xfrm>
            <a:custGeom>
              <a:avLst/>
              <a:gdLst/>
              <a:ahLst/>
              <a:cxnLst/>
              <a:rect l="l" t="t" r="r" b="b"/>
              <a:pathLst>
                <a:path w="584200" h="641350">
                  <a:moveTo>
                    <a:pt x="279096" y="615749"/>
                  </a:moveTo>
                  <a:lnTo>
                    <a:pt x="0" y="615749"/>
                  </a:lnTo>
                  <a:lnTo>
                    <a:pt x="0" y="641149"/>
                  </a:lnTo>
                  <a:lnTo>
                    <a:pt x="298810" y="641149"/>
                  </a:lnTo>
                  <a:lnTo>
                    <a:pt x="304496" y="635463"/>
                  </a:lnTo>
                  <a:lnTo>
                    <a:pt x="304496" y="628449"/>
                  </a:lnTo>
                  <a:lnTo>
                    <a:pt x="279096" y="628449"/>
                  </a:lnTo>
                  <a:lnTo>
                    <a:pt x="279096" y="615749"/>
                  </a:lnTo>
                  <a:close/>
                </a:path>
                <a:path w="584200" h="641350">
                  <a:moveTo>
                    <a:pt x="507394" y="25400"/>
                  </a:moveTo>
                  <a:lnTo>
                    <a:pt x="284783" y="25400"/>
                  </a:lnTo>
                  <a:lnTo>
                    <a:pt x="279096" y="31085"/>
                  </a:lnTo>
                  <a:lnTo>
                    <a:pt x="279096" y="628449"/>
                  </a:lnTo>
                  <a:lnTo>
                    <a:pt x="291796" y="615749"/>
                  </a:lnTo>
                  <a:lnTo>
                    <a:pt x="304496" y="615749"/>
                  </a:lnTo>
                  <a:lnTo>
                    <a:pt x="304496" y="50800"/>
                  </a:lnTo>
                  <a:lnTo>
                    <a:pt x="291796" y="50800"/>
                  </a:lnTo>
                  <a:lnTo>
                    <a:pt x="304496" y="38100"/>
                  </a:lnTo>
                  <a:lnTo>
                    <a:pt x="507394" y="38100"/>
                  </a:lnTo>
                  <a:lnTo>
                    <a:pt x="507394" y="25400"/>
                  </a:lnTo>
                  <a:close/>
                </a:path>
                <a:path w="584200" h="641350">
                  <a:moveTo>
                    <a:pt x="304496" y="615749"/>
                  </a:moveTo>
                  <a:lnTo>
                    <a:pt x="291796" y="615749"/>
                  </a:lnTo>
                  <a:lnTo>
                    <a:pt x="279096" y="628449"/>
                  </a:lnTo>
                  <a:lnTo>
                    <a:pt x="304496" y="628449"/>
                  </a:lnTo>
                  <a:lnTo>
                    <a:pt x="304496" y="615749"/>
                  </a:lnTo>
                  <a:close/>
                </a:path>
                <a:path w="584200" h="641350">
                  <a:moveTo>
                    <a:pt x="507394" y="0"/>
                  </a:moveTo>
                  <a:lnTo>
                    <a:pt x="507394" y="76200"/>
                  </a:lnTo>
                  <a:lnTo>
                    <a:pt x="558194" y="50800"/>
                  </a:lnTo>
                  <a:lnTo>
                    <a:pt x="520094" y="50800"/>
                  </a:lnTo>
                  <a:lnTo>
                    <a:pt x="520094" y="25400"/>
                  </a:lnTo>
                  <a:lnTo>
                    <a:pt x="558194" y="25400"/>
                  </a:lnTo>
                  <a:lnTo>
                    <a:pt x="507394" y="0"/>
                  </a:lnTo>
                  <a:close/>
                </a:path>
                <a:path w="584200" h="641350">
                  <a:moveTo>
                    <a:pt x="304496" y="38100"/>
                  </a:moveTo>
                  <a:lnTo>
                    <a:pt x="291796" y="50800"/>
                  </a:lnTo>
                  <a:lnTo>
                    <a:pt x="304496" y="50800"/>
                  </a:lnTo>
                  <a:lnTo>
                    <a:pt x="304496" y="38100"/>
                  </a:lnTo>
                  <a:close/>
                </a:path>
                <a:path w="584200" h="641350">
                  <a:moveTo>
                    <a:pt x="507394" y="38100"/>
                  </a:moveTo>
                  <a:lnTo>
                    <a:pt x="304496" y="38100"/>
                  </a:lnTo>
                  <a:lnTo>
                    <a:pt x="304496" y="50800"/>
                  </a:lnTo>
                  <a:lnTo>
                    <a:pt x="507394" y="50800"/>
                  </a:lnTo>
                  <a:lnTo>
                    <a:pt x="507394" y="38100"/>
                  </a:lnTo>
                  <a:close/>
                </a:path>
                <a:path w="584200" h="641350">
                  <a:moveTo>
                    <a:pt x="558194" y="25400"/>
                  </a:moveTo>
                  <a:lnTo>
                    <a:pt x="520094" y="25400"/>
                  </a:lnTo>
                  <a:lnTo>
                    <a:pt x="520094" y="50800"/>
                  </a:lnTo>
                  <a:lnTo>
                    <a:pt x="558194" y="50800"/>
                  </a:lnTo>
                  <a:lnTo>
                    <a:pt x="583594" y="38100"/>
                  </a:lnTo>
                  <a:lnTo>
                    <a:pt x="558194" y="2540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45279" y="3288792"/>
              <a:ext cx="743712" cy="1828799"/>
            </a:xfrm>
            <a:prstGeom prst="rect">
              <a:avLst/>
            </a:prstGeom>
          </p:spPr>
        </p:pic>
        <p:sp>
          <p:nvSpPr>
            <p:cNvPr id="33" name="object 33" descr=""/>
            <p:cNvSpPr/>
            <p:nvPr/>
          </p:nvSpPr>
          <p:spPr>
            <a:xfrm>
              <a:off x="4185886" y="3349854"/>
              <a:ext cx="584200" cy="1707514"/>
            </a:xfrm>
            <a:custGeom>
              <a:avLst/>
              <a:gdLst/>
              <a:ahLst/>
              <a:cxnLst/>
              <a:rect l="l" t="t" r="r" b="b"/>
              <a:pathLst>
                <a:path w="584200" h="1707514">
                  <a:moveTo>
                    <a:pt x="279097" y="1681575"/>
                  </a:moveTo>
                  <a:lnTo>
                    <a:pt x="0" y="1681575"/>
                  </a:lnTo>
                  <a:lnTo>
                    <a:pt x="0" y="1706975"/>
                  </a:lnTo>
                  <a:lnTo>
                    <a:pt x="298811" y="1706975"/>
                  </a:lnTo>
                  <a:lnTo>
                    <a:pt x="304497" y="1701289"/>
                  </a:lnTo>
                  <a:lnTo>
                    <a:pt x="304497" y="1694275"/>
                  </a:lnTo>
                  <a:lnTo>
                    <a:pt x="279097" y="1694275"/>
                  </a:lnTo>
                  <a:lnTo>
                    <a:pt x="279097" y="1681575"/>
                  </a:lnTo>
                  <a:close/>
                </a:path>
                <a:path w="584200" h="1707514">
                  <a:moveTo>
                    <a:pt x="507395" y="25400"/>
                  </a:moveTo>
                  <a:lnTo>
                    <a:pt x="284784" y="25400"/>
                  </a:lnTo>
                  <a:lnTo>
                    <a:pt x="279097" y="31085"/>
                  </a:lnTo>
                  <a:lnTo>
                    <a:pt x="279097" y="1694275"/>
                  </a:lnTo>
                  <a:lnTo>
                    <a:pt x="291797" y="1681575"/>
                  </a:lnTo>
                  <a:lnTo>
                    <a:pt x="304497" y="1681575"/>
                  </a:lnTo>
                  <a:lnTo>
                    <a:pt x="304497" y="50800"/>
                  </a:lnTo>
                  <a:lnTo>
                    <a:pt x="291797" y="50800"/>
                  </a:lnTo>
                  <a:lnTo>
                    <a:pt x="304497" y="38100"/>
                  </a:lnTo>
                  <a:lnTo>
                    <a:pt x="507395" y="38100"/>
                  </a:lnTo>
                  <a:lnTo>
                    <a:pt x="507395" y="25400"/>
                  </a:lnTo>
                  <a:close/>
                </a:path>
                <a:path w="584200" h="1707514">
                  <a:moveTo>
                    <a:pt x="304497" y="1681575"/>
                  </a:moveTo>
                  <a:lnTo>
                    <a:pt x="291797" y="1681575"/>
                  </a:lnTo>
                  <a:lnTo>
                    <a:pt x="279097" y="1694275"/>
                  </a:lnTo>
                  <a:lnTo>
                    <a:pt x="304497" y="1694275"/>
                  </a:lnTo>
                  <a:lnTo>
                    <a:pt x="304497" y="1681575"/>
                  </a:lnTo>
                  <a:close/>
                </a:path>
                <a:path w="584200" h="1707514">
                  <a:moveTo>
                    <a:pt x="507395" y="0"/>
                  </a:moveTo>
                  <a:lnTo>
                    <a:pt x="507395" y="76200"/>
                  </a:lnTo>
                  <a:lnTo>
                    <a:pt x="558195" y="50800"/>
                  </a:lnTo>
                  <a:lnTo>
                    <a:pt x="520095" y="50800"/>
                  </a:lnTo>
                  <a:lnTo>
                    <a:pt x="520095" y="25400"/>
                  </a:lnTo>
                  <a:lnTo>
                    <a:pt x="558195" y="25400"/>
                  </a:lnTo>
                  <a:lnTo>
                    <a:pt x="507395" y="0"/>
                  </a:lnTo>
                  <a:close/>
                </a:path>
                <a:path w="584200" h="1707514">
                  <a:moveTo>
                    <a:pt x="304497" y="38100"/>
                  </a:moveTo>
                  <a:lnTo>
                    <a:pt x="291797" y="50800"/>
                  </a:lnTo>
                  <a:lnTo>
                    <a:pt x="304497" y="50800"/>
                  </a:lnTo>
                  <a:lnTo>
                    <a:pt x="304497" y="38100"/>
                  </a:lnTo>
                  <a:close/>
                </a:path>
                <a:path w="584200" h="1707514">
                  <a:moveTo>
                    <a:pt x="507395" y="38100"/>
                  </a:moveTo>
                  <a:lnTo>
                    <a:pt x="304497" y="38100"/>
                  </a:lnTo>
                  <a:lnTo>
                    <a:pt x="304497" y="50800"/>
                  </a:lnTo>
                  <a:lnTo>
                    <a:pt x="507395" y="50800"/>
                  </a:lnTo>
                  <a:lnTo>
                    <a:pt x="507395" y="38100"/>
                  </a:lnTo>
                  <a:close/>
                </a:path>
                <a:path w="584200" h="1707514">
                  <a:moveTo>
                    <a:pt x="558195" y="25400"/>
                  </a:moveTo>
                  <a:lnTo>
                    <a:pt x="520095" y="25400"/>
                  </a:lnTo>
                  <a:lnTo>
                    <a:pt x="520095" y="50800"/>
                  </a:lnTo>
                  <a:lnTo>
                    <a:pt x="558195" y="50800"/>
                  </a:lnTo>
                  <a:lnTo>
                    <a:pt x="583595" y="38100"/>
                  </a:lnTo>
                  <a:lnTo>
                    <a:pt x="558195" y="2540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6074707" y="2991722"/>
            <a:ext cx="1226185" cy="792480"/>
          </a:xfrm>
          <a:prstGeom prst="rect">
            <a:avLst/>
          </a:prstGeom>
          <a:solidFill>
            <a:srgbClr val="FFFFFF">
              <a:alpha val="90979"/>
            </a:srgbClr>
          </a:solidFill>
          <a:ln w="38100">
            <a:solidFill>
              <a:srgbClr val="2874B1"/>
            </a:solidFill>
          </a:ln>
        </p:spPr>
        <p:txBody>
          <a:bodyPr wrap="square" lIns="0" tIns="889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00"/>
              </a:spcBef>
            </a:pPr>
            <a:endParaRPr sz="1050">
              <a:latin typeface="Times New Roman"/>
              <a:cs typeface="Times New Roman"/>
            </a:endParaRPr>
          </a:p>
          <a:p>
            <a:pPr marL="90805" marR="311785">
              <a:lnSpc>
                <a:spcPct val="102899"/>
              </a:lnSpc>
            </a:pPr>
            <a:r>
              <a:rPr dirty="0" sz="1050" spc="-10">
                <a:latin typeface="Roboto Lt"/>
                <a:cs typeface="Roboto Lt"/>
              </a:rPr>
              <a:t>Библиотеки Обработчики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7379934" y="2991722"/>
            <a:ext cx="1226185" cy="792480"/>
          </a:xfrm>
          <a:prstGeom prst="rect">
            <a:avLst/>
          </a:prstGeom>
          <a:solidFill>
            <a:srgbClr val="FFFFFF">
              <a:alpha val="90979"/>
            </a:srgbClr>
          </a:solidFill>
          <a:ln w="38100">
            <a:solidFill>
              <a:srgbClr val="2874B1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0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1050">
              <a:latin typeface="Times New Roman"/>
              <a:cs typeface="Times New Roman"/>
            </a:endParaRPr>
          </a:p>
          <a:p>
            <a:pPr marL="90805">
              <a:lnSpc>
                <a:spcPct val="100000"/>
              </a:lnSpc>
            </a:pPr>
            <a:r>
              <a:rPr dirty="0" sz="1050" spc="-10">
                <a:latin typeface="Roboto Lt"/>
                <a:cs typeface="Roboto Lt"/>
              </a:rPr>
              <a:t>Журналы</a:t>
            </a:r>
            <a:endParaRPr sz="1050">
              <a:latin typeface="Roboto Lt"/>
              <a:cs typeface="Roboto Lt"/>
            </a:endParaRPr>
          </a:p>
        </p:txBody>
      </p:sp>
      <p:grpSp>
        <p:nvGrpSpPr>
          <p:cNvPr id="36" name="object 36" descr=""/>
          <p:cNvGrpSpPr/>
          <p:nvPr/>
        </p:nvGrpSpPr>
        <p:grpSpPr>
          <a:xfrm>
            <a:off x="2879265" y="5470223"/>
            <a:ext cx="1086485" cy="1191895"/>
            <a:chOff x="2879265" y="5470223"/>
            <a:chExt cx="1086485" cy="1191895"/>
          </a:xfrm>
        </p:grpSpPr>
        <p:pic>
          <p:nvPicPr>
            <p:cNvPr id="37" name="object 37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79265" y="5470223"/>
              <a:ext cx="1086185" cy="1191868"/>
            </a:xfrm>
            <a:prstGeom prst="rect">
              <a:avLst/>
            </a:prstGeom>
          </p:spPr>
        </p:pic>
        <p:pic>
          <p:nvPicPr>
            <p:cNvPr id="38" name="object 3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87624" y="5827775"/>
              <a:ext cx="554736" cy="554736"/>
            </a:xfrm>
            <a:prstGeom prst="rect">
              <a:avLst/>
            </a:prstGeom>
          </p:spPr>
        </p:pic>
        <p:sp>
          <p:nvSpPr>
            <p:cNvPr id="39" name="object 39" descr=""/>
            <p:cNvSpPr/>
            <p:nvPr/>
          </p:nvSpPr>
          <p:spPr>
            <a:xfrm>
              <a:off x="3135213" y="5851864"/>
              <a:ext cx="458470" cy="458470"/>
            </a:xfrm>
            <a:custGeom>
              <a:avLst/>
              <a:gdLst/>
              <a:ahLst/>
              <a:cxnLst/>
              <a:rect l="l" t="t" r="r" b="b"/>
              <a:pathLst>
                <a:path w="458470" h="458470">
                  <a:moveTo>
                    <a:pt x="347078" y="0"/>
                  </a:moveTo>
                  <a:lnTo>
                    <a:pt x="229080" y="117999"/>
                  </a:lnTo>
                  <a:lnTo>
                    <a:pt x="111080" y="0"/>
                  </a:lnTo>
                  <a:lnTo>
                    <a:pt x="0" y="111080"/>
                  </a:lnTo>
                  <a:lnTo>
                    <a:pt x="117999" y="229079"/>
                  </a:lnTo>
                  <a:lnTo>
                    <a:pt x="0" y="347079"/>
                  </a:lnTo>
                  <a:lnTo>
                    <a:pt x="111080" y="458159"/>
                  </a:lnTo>
                  <a:lnTo>
                    <a:pt x="229080" y="340160"/>
                  </a:lnTo>
                  <a:lnTo>
                    <a:pt x="347078" y="458159"/>
                  </a:lnTo>
                  <a:lnTo>
                    <a:pt x="458160" y="347079"/>
                  </a:lnTo>
                  <a:lnTo>
                    <a:pt x="340160" y="229079"/>
                  </a:lnTo>
                  <a:lnTo>
                    <a:pt x="458160" y="111080"/>
                  </a:lnTo>
                  <a:lnTo>
                    <a:pt x="347078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3135213" y="5851864"/>
              <a:ext cx="458470" cy="458470"/>
            </a:xfrm>
            <a:custGeom>
              <a:avLst/>
              <a:gdLst/>
              <a:ahLst/>
              <a:cxnLst/>
              <a:rect l="l" t="t" r="r" b="b"/>
              <a:pathLst>
                <a:path w="458470" h="458470">
                  <a:moveTo>
                    <a:pt x="0" y="111080"/>
                  </a:moveTo>
                  <a:lnTo>
                    <a:pt x="111081" y="0"/>
                  </a:lnTo>
                  <a:lnTo>
                    <a:pt x="229080" y="117998"/>
                  </a:lnTo>
                  <a:lnTo>
                    <a:pt x="347079" y="0"/>
                  </a:lnTo>
                  <a:lnTo>
                    <a:pt x="458160" y="111080"/>
                  </a:lnTo>
                  <a:lnTo>
                    <a:pt x="340161" y="229079"/>
                  </a:lnTo>
                  <a:lnTo>
                    <a:pt x="458160" y="347079"/>
                  </a:lnTo>
                  <a:lnTo>
                    <a:pt x="347079" y="458159"/>
                  </a:lnTo>
                  <a:lnTo>
                    <a:pt x="229080" y="340160"/>
                  </a:lnTo>
                  <a:lnTo>
                    <a:pt x="111081" y="458159"/>
                  </a:lnTo>
                  <a:lnTo>
                    <a:pt x="0" y="347079"/>
                  </a:lnTo>
                  <a:lnTo>
                    <a:pt x="117999" y="229079"/>
                  </a:lnTo>
                  <a:lnTo>
                    <a:pt x="0" y="111080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ts val="3790"/>
              </a:lnSpc>
              <a:spcBef>
                <a:spcPts val="250"/>
              </a:spcBef>
            </a:pPr>
            <a:r>
              <a:rPr dirty="0"/>
              <a:t>Валидация,</a:t>
            </a:r>
            <a:r>
              <a:rPr dirty="0" spc="-80"/>
              <a:t> </a:t>
            </a:r>
            <a:r>
              <a:rPr dirty="0"/>
              <a:t>исправление</a:t>
            </a:r>
            <a:r>
              <a:rPr dirty="0" spc="-85"/>
              <a:t> </a:t>
            </a:r>
            <a:r>
              <a:rPr dirty="0"/>
              <a:t>и</a:t>
            </a:r>
            <a:r>
              <a:rPr dirty="0" spc="-85"/>
              <a:t> </a:t>
            </a:r>
            <a:r>
              <a:rPr dirty="0" spc="-10"/>
              <a:t>обогащение данных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0" y="1505606"/>
            <a:ext cx="5935345" cy="4813935"/>
          </a:xfrm>
          <a:custGeom>
            <a:avLst/>
            <a:gdLst/>
            <a:ahLst/>
            <a:cxnLst/>
            <a:rect l="l" t="t" r="r" b="b"/>
            <a:pathLst>
              <a:path w="5935345" h="4813935">
                <a:moveTo>
                  <a:pt x="5934875" y="0"/>
                </a:moveTo>
                <a:lnTo>
                  <a:pt x="0" y="0"/>
                </a:lnTo>
                <a:lnTo>
                  <a:pt x="0" y="4813688"/>
                </a:lnTo>
                <a:lnTo>
                  <a:pt x="5934875" y="4813688"/>
                </a:lnTo>
                <a:lnTo>
                  <a:pt x="5934875" y="0"/>
                </a:lnTo>
                <a:close/>
              </a:path>
            </a:pathLst>
          </a:custGeom>
          <a:solidFill>
            <a:srgbClr val="255C8C">
              <a:alpha val="980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8739" y="1925387"/>
            <a:ext cx="5626735" cy="4082415"/>
          </a:xfrm>
          <a:prstGeom prst="rect">
            <a:avLst/>
          </a:prstGeom>
        </p:spPr>
        <p:txBody>
          <a:bodyPr wrap="square" lIns="0" tIns="4572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360"/>
              </a:spcBef>
              <a:buFont typeface="Arial MT"/>
              <a:buChar char="•"/>
              <a:tabLst>
                <a:tab pos="354965" algn="l"/>
              </a:tabLst>
            </a:pP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Валидация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9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очистка</a:t>
            </a:r>
            <a:r>
              <a:rPr dirty="0" sz="19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данных:</a:t>
            </a:r>
            <a:endParaRPr sz="19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21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Проверка</a:t>
            </a:r>
            <a:r>
              <a:rPr dirty="0" sz="1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корректности</a:t>
            </a:r>
            <a:r>
              <a:rPr dirty="0" sz="1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формата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9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Проверка</a:t>
            </a:r>
            <a:r>
              <a:rPr dirty="0" sz="1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полноты</a:t>
            </a:r>
            <a:r>
              <a:rPr dirty="0" sz="1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данных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219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Исправление</a:t>
            </a:r>
            <a:r>
              <a:rPr dirty="0" sz="1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формата</a:t>
            </a:r>
            <a:r>
              <a:rPr dirty="0" sz="1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(знакокодировки)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9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Семантическое</a:t>
            </a:r>
            <a:r>
              <a:rPr dirty="0" sz="15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распознавание</a:t>
            </a:r>
            <a:r>
              <a:rPr dirty="0" sz="15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5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исправление</a:t>
            </a:r>
            <a:r>
              <a:rPr dirty="0" sz="15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имен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полей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9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так</a:t>
            </a:r>
            <a:r>
              <a:rPr dirty="0" sz="1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далее</a:t>
            </a:r>
            <a:endParaRPr sz="15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200"/>
              </a:spcBef>
              <a:buFont typeface="Arial MT"/>
              <a:buChar char="•"/>
              <a:tabLst>
                <a:tab pos="354965" algn="l"/>
              </a:tabLst>
            </a:pP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Гармонизация</a:t>
            </a:r>
            <a:r>
              <a:rPr dirty="0" sz="19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данных:</a:t>
            </a:r>
            <a:endParaRPr sz="19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4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Замена</a:t>
            </a:r>
            <a:r>
              <a:rPr dirty="0" sz="1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текстов</a:t>
            </a:r>
            <a:r>
              <a:rPr dirty="0" sz="1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на</a:t>
            </a:r>
            <a:r>
              <a:rPr dirty="0" sz="1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Calibri"/>
                <a:cs typeface="Calibri"/>
              </a:rPr>
              <a:t>коды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9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Замена</a:t>
            </a:r>
            <a:r>
              <a:rPr dirty="0" sz="1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кодов</a:t>
            </a:r>
            <a:r>
              <a:rPr dirty="0" sz="1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справочников</a:t>
            </a:r>
            <a:r>
              <a:rPr dirty="0" sz="1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на</a:t>
            </a:r>
            <a:r>
              <a:rPr dirty="0" sz="1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глобальные</a:t>
            </a:r>
            <a:endParaRPr sz="15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200"/>
              </a:spcBef>
              <a:buFont typeface="Arial MT"/>
              <a:buChar char="•"/>
              <a:tabLst>
                <a:tab pos="354965" algn="l"/>
              </a:tabLst>
            </a:pP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Обогащение</a:t>
            </a:r>
            <a:r>
              <a:rPr dirty="0" sz="19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данных:</a:t>
            </a:r>
            <a:endParaRPr sz="19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229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Добавление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атрибутов</a:t>
            </a: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dirty="0" sz="15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вычислением</a:t>
            </a: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их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значений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95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Добавление</a:t>
            </a:r>
            <a:r>
              <a:rPr dirty="0" sz="15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вычисляемых</a:t>
            </a:r>
            <a:r>
              <a:rPr dirty="0" sz="15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Calibri"/>
                <a:cs typeface="Calibri"/>
              </a:rPr>
              <a:t>полей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9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Связывание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со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 статистическими</a:t>
            </a: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массивами</a:t>
            </a:r>
            <a:endParaRPr sz="1500">
              <a:latin typeface="Calibri"/>
              <a:cs typeface="Calibri"/>
            </a:endParaRPr>
          </a:p>
          <a:p>
            <a:pPr marL="355600" marR="5080" indent="-342900">
              <a:lnSpc>
                <a:spcPts val="2020"/>
              </a:lnSpc>
              <a:spcBef>
                <a:spcPts val="484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Генерация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журналов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ошибок</a:t>
            </a:r>
            <a:r>
              <a:rPr dirty="0" sz="19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примерами</a:t>
            </a:r>
            <a:r>
              <a:rPr dirty="0" sz="19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ошибок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 рекомендациями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по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исправлению</a:t>
            </a:r>
            <a:endParaRPr sz="19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34874" y="1505606"/>
            <a:ext cx="3209124" cy="481368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Расчет</a:t>
            </a:r>
            <a:r>
              <a:rPr dirty="0" spc="-105"/>
              <a:t> </a:t>
            </a:r>
            <a:r>
              <a:rPr dirty="0"/>
              <a:t>статистических</a:t>
            </a:r>
            <a:r>
              <a:rPr dirty="0" spc="-100"/>
              <a:t> </a:t>
            </a:r>
            <a:r>
              <a:rPr dirty="0" spc="-10"/>
              <a:t>показателей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1" y="1505607"/>
            <a:ext cx="3531235" cy="3742690"/>
          </a:xfrm>
          <a:custGeom>
            <a:avLst/>
            <a:gdLst/>
            <a:ahLst/>
            <a:cxnLst/>
            <a:rect l="l" t="t" r="r" b="b"/>
            <a:pathLst>
              <a:path w="3531235" h="3742690">
                <a:moveTo>
                  <a:pt x="3530618" y="0"/>
                </a:moveTo>
                <a:lnTo>
                  <a:pt x="0" y="0"/>
                </a:lnTo>
                <a:lnTo>
                  <a:pt x="0" y="3742253"/>
                </a:lnTo>
                <a:lnTo>
                  <a:pt x="3530618" y="3742253"/>
                </a:lnTo>
                <a:lnTo>
                  <a:pt x="3530618" y="0"/>
                </a:lnTo>
                <a:close/>
              </a:path>
            </a:pathLst>
          </a:custGeom>
          <a:solidFill>
            <a:srgbClr val="255C8C">
              <a:alpha val="980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91441" y="1894840"/>
            <a:ext cx="3340100" cy="3094990"/>
          </a:xfrm>
          <a:prstGeom prst="rect">
            <a:avLst/>
          </a:prstGeom>
        </p:spPr>
        <p:txBody>
          <a:bodyPr wrap="square" lIns="0" tIns="70485" rIns="0" bIns="0" rtlCol="0" vert="horz">
            <a:spAutoFit/>
          </a:bodyPr>
          <a:lstStyle/>
          <a:p>
            <a:pPr marL="342900" marR="34925" indent="-342900">
              <a:lnSpc>
                <a:spcPct val="80000"/>
              </a:lnSpc>
              <a:spcBef>
                <a:spcPts val="555"/>
              </a:spcBef>
              <a:buFont typeface="Arial MT"/>
              <a:buChar char="•"/>
              <a:tabLst>
                <a:tab pos="342900" algn="l"/>
              </a:tabLst>
            </a:pP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Генерация</a:t>
            </a:r>
            <a:r>
              <a:rPr dirty="0" sz="19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процедур</a:t>
            </a:r>
            <a:r>
              <a:rPr dirty="0" sz="19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расчета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статистических</a:t>
            </a:r>
            <a:r>
              <a:rPr dirty="0" sz="19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показателей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из</a:t>
            </a:r>
            <a:r>
              <a:rPr dirty="0" sz="19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полученных,</a:t>
            </a:r>
            <a:r>
              <a:rPr dirty="0" sz="19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очищенных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 гармонизированных данных</a:t>
            </a:r>
            <a:endParaRPr sz="1900">
              <a:latin typeface="Calibri"/>
              <a:cs typeface="Calibri"/>
            </a:endParaRPr>
          </a:p>
          <a:p>
            <a:pPr marL="342900" marR="5080" indent="-342900">
              <a:lnSpc>
                <a:spcPct val="78900"/>
              </a:lnSpc>
              <a:spcBef>
                <a:spcPts val="505"/>
              </a:spcBef>
              <a:buFont typeface="Arial MT"/>
              <a:buChar char="•"/>
              <a:tabLst>
                <a:tab pos="342900" algn="l"/>
              </a:tabLst>
            </a:pP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Сложные</a:t>
            </a:r>
            <a:r>
              <a:rPr dirty="0" sz="19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цепочки</a:t>
            </a:r>
            <a:r>
              <a:rPr dirty="0" sz="19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расчетов</a:t>
            </a:r>
            <a:r>
              <a:rPr dirty="0" sz="19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с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условиями</a:t>
            </a:r>
            <a:endParaRPr sz="1900">
              <a:latin typeface="Calibri"/>
              <a:cs typeface="Calibri"/>
            </a:endParaRPr>
          </a:p>
          <a:p>
            <a:pPr marL="342900" marR="399415" indent="-342900">
              <a:lnSpc>
                <a:spcPct val="78900"/>
              </a:lnSpc>
              <a:spcBef>
                <a:spcPts val="505"/>
              </a:spcBef>
              <a:buFont typeface="Arial MT"/>
              <a:buChar char="•"/>
              <a:tabLst>
                <a:tab pos="342900" algn="l"/>
              </a:tabLst>
            </a:pP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Использование</a:t>
            </a:r>
            <a:r>
              <a:rPr dirty="0" sz="19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OLAP</a:t>
            </a:r>
            <a:r>
              <a:rPr dirty="0" sz="19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для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многомерных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расчетов</a:t>
            </a:r>
            <a:endParaRPr sz="1900">
              <a:latin typeface="Calibri"/>
              <a:cs typeface="Calibri"/>
            </a:endParaRPr>
          </a:p>
          <a:p>
            <a:pPr marL="342900" marR="417195" indent="-342900">
              <a:lnSpc>
                <a:spcPct val="78900"/>
              </a:lnSpc>
              <a:spcBef>
                <a:spcPts val="480"/>
              </a:spcBef>
              <a:buFont typeface="Arial MT"/>
              <a:buChar char="•"/>
              <a:tabLst>
                <a:tab pos="342900" algn="l"/>
              </a:tabLst>
            </a:pP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Проверка</a:t>
            </a:r>
            <a:r>
              <a:rPr dirty="0" sz="19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20">
                <a:solidFill>
                  <a:srgbClr val="FFFFFF"/>
                </a:solidFill>
                <a:latin typeface="Calibri"/>
                <a:cs typeface="Calibri"/>
              </a:rPr>
              <a:t>результатов</a:t>
            </a:r>
            <a:r>
              <a:rPr dirty="0" sz="19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по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заданным</a:t>
            </a:r>
            <a:r>
              <a:rPr dirty="0" sz="19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алгоритмам</a:t>
            </a:r>
            <a:endParaRPr sz="1900">
              <a:latin typeface="Calibri"/>
              <a:cs typeface="Calibri"/>
            </a:endParaRPr>
          </a:p>
          <a:p>
            <a:pPr marL="342265" indent="-342265">
              <a:lnSpc>
                <a:spcPct val="100000"/>
              </a:lnSpc>
              <a:spcBef>
                <a:spcPts val="25"/>
              </a:spcBef>
              <a:buFont typeface="Arial MT"/>
              <a:buChar char="•"/>
              <a:tabLst>
                <a:tab pos="342265" algn="l"/>
              </a:tabLst>
            </a:pP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Генерация</a:t>
            </a:r>
            <a:r>
              <a:rPr dirty="0" sz="19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журнала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расчетов</a:t>
            </a:r>
            <a:endParaRPr sz="19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30618" y="1505606"/>
            <a:ext cx="5613382" cy="374225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Примеры</a:t>
            </a:r>
            <a:r>
              <a:rPr dirty="0" spc="-75"/>
              <a:t> </a:t>
            </a:r>
            <a:r>
              <a:rPr dirty="0" spc="-10"/>
              <a:t>проектов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0" y="1505606"/>
            <a:ext cx="8531860" cy="4813935"/>
          </a:xfrm>
          <a:custGeom>
            <a:avLst/>
            <a:gdLst/>
            <a:ahLst/>
            <a:cxnLst/>
            <a:rect l="l" t="t" r="r" b="b"/>
            <a:pathLst>
              <a:path w="8531860" h="4813935">
                <a:moveTo>
                  <a:pt x="8531749" y="0"/>
                </a:moveTo>
                <a:lnTo>
                  <a:pt x="0" y="0"/>
                </a:lnTo>
                <a:lnTo>
                  <a:pt x="0" y="4813688"/>
                </a:lnTo>
                <a:lnTo>
                  <a:pt x="8531749" y="4813688"/>
                </a:lnTo>
                <a:lnTo>
                  <a:pt x="8531749" y="0"/>
                </a:lnTo>
                <a:close/>
              </a:path>
            </a:pathLst>
          </a:custGeom>
          <a:solidFill>
            <a:srgbClr val="255C8C">
              <a:alpha val="980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8739" y="2007615"/>
            <a:ext cx="7669530" cy="2392680"/>
          </a:xfrm>
          <a:prstGeom prst="rect">
            <a:avLst/>
          </a:prstGeom>
        </p:spPr>
        <p:txBody>
          <a:bodyPr wrap="square" lIns="0" tIns="762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Расчет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индекса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потребительских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цен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на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основе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данных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авиакомпаний</a:t>
            </a:r>
            <a:endParaRPr sz="2000">
              <a:latin typeface="Calibri"/>
              <a:cs typeface="Calibri"/>
            </a:endParaRPr>
          </a:p>
          <a:p>
            <a:pPr marL="755650" marR="193675" indent="-285750">
              <a:lnSpc>
                <a:spcPts val="1900"/>
              </a:lnSpc>
              <a:spcBef>
                <a:spcPts val="480"/>
              </a:spcBef>
              <a:buFont typeface="Arial MT"/>
              <a:buChar char="•"/>
              <a:tabLst>
                <a:tab pos="755650" algn="l"/>
              </a:tabLst>
            </a:pPr>
            <a:r>
              <a:rPr dirty="0" sz="1600" spc="-20">
                <a:solidFill>
                  <a:srgbClr val="FFFFFF"/>
                </a:solidFill>
                <a:latin typeface="Calibri"/>
                <a:cs typeface="Calibri"/>
              </a:rPr>
              <a:t>Генерация</a:t>
            </a:r>
            <a:r>
              <a:rPr dirty="0" sz="16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коннектора</a:t>
            </a:r>
            <a:r>
              <a:rPr dirty="0" sz="16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получающего</a:t>
            </a:r>
            <a:r>
              <a:rPr dirty="0" sz="16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десятки</a:t>
            </a:r>
            <a:r>
              <a:rPr dirty="0" sz="16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миллионов</a:t>
            </a:r>
            <a:r>
              <a:rPr dirty="0" sz="16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билетов</a:t>
            </a:r>
            <a:r>
              <a:rPr dirty="0" sz="1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от</a:t>
            </a:r>
            <a:r>
              <a:rPr dirty="0" sz="16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десятков авиакомпаний</a:t>
            </a:r>
            <a:endParaRPr sz="1600">
              <a:latin typeface="Calibri"/>
              <a:cs typeface="Calibri"/>
            </a:endParaRPr>
          </a:p>
          <a:p>
            <a:pPr marL="755015" indent="-285115">
              <a:lnSpc>
                <a:spcPct val="100000"/>
              </a:lnSpc>
              <a:spcBef>
                <a:spcPts val="32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Валидация</a:t>
            </a:r>
            <a:r>
              <a:rPr dirty="0" sz="1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исправление</a:t>
            </a:r>
            <a:r>
              <a:rPr dirty="0" sz="16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десятков</a:t>
            </a:r>
            <a:r>
              <a:rPr dirty="0" sz="16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типов</a:t>
            </a:r>
            <a:r>
              <a:rPr dirty="0" sz="16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ошибок</a:t>
            </a:r>
            <a:endParaRPr sz="1600">
              <a:latin typeface="Calibri"/>
              <a:cs typeface="Calibri"/>
            </a:endParaRPr>
          </a:p>
          <a:p>
            <a:pPr marL="755015" indent="-285115">
              <a:lnSpc>
                <a:spcPct val="100000"/>
              </a:lnSpc>
              <a:spcBef>
                <a:spcPts val="384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Классификация</a:t>
            </a:r>
            <a:r>
              <a:rPr dirty="0" sz="16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ошибок,</a:t>
            </a:r>
            <a:r>
              <a:rPr dirty="0" sz="16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генерация</a:t>
            </a:r>
            <a:r>
              <a:rPr dirty="0" sz="16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журналов</a:t>
            </a:r>
            <a:r>
              <a:rPr dirty="0" sz="1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ошибок</a:t>
            </a:r>
            <a:endParaRPr sz="1600">
              <a:latin typeface="Calibri"/>
              <a:cs typeface="Calibri"/>
            </a:endParaRPr>
          </a:p>
          <a:p>
            <a:pPr marL="755015" indent="-285115">
              <a:lnSpc>
                <a:spcPct val="100000"/>
              </a:lnSpc>
              <a:spcBef>
                <a:spcPts val="38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Расчеты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среднегеометрических</a:t>
            </a:r>
            <a:r>
              <a:rPr dirty="0" sz="16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Calibri"/>
                <a:cs typeface="Calibri"/>
              </a:rPr>
              <a:t>цен</a:t>
            </a:r>
            <a:endParaRPr sz="1600">
              <a:latin typeface="Calibri"/>
              <a:cs typeface="Calibri"/>
            </a:endParaRPr>
          </a:p>
          <a:p>
            <a:pPr marL="755015" indent="-285115">
              <a:lnSpc>
                <a:spcPct val="100000"/>
              </a:lnSpc>
              <a:spcBef>
                <a:spcPts val="385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Импутация</a:t>
            </a:r>
            <a:r>
              <a:rPr dirty="0" sz="16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данных</a:t>
            </a:r>
            <a:r>
              <a:rPr dirty="0" sz="1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для</a:t>
            </a:r>
            <a:r>
              <a:rPr dirty="0" sz="16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заполнения</a:t>
            </a:r>
            <a:r>
              <a:rPr dirty="0" sz="1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пропусков</a:t>
            </a:r>
            <a:endParaRPr sz="1600">
              <a:latin typeface="Calibri"/>
              <a:cs typeface="Calibri"/>
            </a:endParaRPr>
          </a:p>
          <a:p>
            <a:pPr marL="755015" indent="-285115">
              <a:lnSpc>
                <a:spcPct val="100000"/>
              </a:lnSpc>
              <a:spcBef>
                <a:spcPts val="385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Прочие</a:t>
            </a:r>
            <a:r>
              <a:rPr dirty="0" sz="1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расчеты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Примеры</a:t>
            </a:r>
            <a:r>
              <a:rPr dirty="0" spc="-75"/>
              <a:t> </a:t>
            </a:r>
            <a:r>
              <a:rPr dirty="0" spc="-10"/>
              <a:t>проектов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0" y="1505606"/>
            <a:ext cx="8476615" cy="4813935"/>
          </a:xfrm>
          <a:custGeom>
            <a:avLst/>
            <a:gdLst/>
            <a:ahLst/>
            <a:cxnLst/>
            <a:rect l="l" t="t" r="r" b="b"/>
            <a:pathLst>
              <a:path w="8476615" h="4813935">
                <a:moveTo>
                  <a:pt x="8476089" y="0"/>
                </a:moveTo>
                <a:lnTo>
                  <a:pt x="0" y="0"/>
                </a:lnTo>
                <a:lnTo>
                  <a:pt x="0" y="4813688"/>
                </a:lnTo>
                <a:lnTo>
                  <a:pt x="8476089" y="4813688"/>
                </a:lnTo>
                <a:lnTo>
                  <a:pt x="8476089" y="0"/>
                </a:lnTo>
                <a:close/>
              </a:path>
            </a:pathLst>
          </a:custGeom>
          <a:solidFill>
            <a:srgbClr val="255C8C">
              <a:alpha val="980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079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50"/>
              </a:spcBef>
            </a:pPr>
            <a:r>
              <a:rPr dirty="0"/>
              <a:t>Сбор</a:t>
            </a:r>
            <a:r>
              <a:rPr dirty="0" spc="-45"/>
              <a:t> </a:t>
            </a:r>
            <a:r>
              <a:rPr dirty="0"/>
              <a:t>админданных</a:t>
            </a:r>
            <a:r>
              <a:rPr dirty="0" spc="-45"/>
              <a:t> </a:t>
            </a:r>
            <a:r>
              <a:rPr dirty="0"/>
              <a:t>и</a:t>
            </a:r>
            <a:r>
              <a:rPr dirty="0" spc="-40"/>
              <a:t> </a:t>
            </a:r>
            <a:r>
              <a:rPr dirty="0"/>
              <a:t>расчет</a:t>
            </a:r>
            <a:r>
              <a:rPr dirty="0" spc="-40"/>
              <a:t> </a:t>
            </a:r>
            <a:r>
              <a:rPr dirty="0" spc="-10"/>
              <a:t>показателей</a:t>
            </a:r>
          </a:p>
          <a:p>
            <a:pPr marL="755015" indent="-285115">
              <a:lnSpc>
                <a:spcPct val="100000"/>
              </a:lnSpc>
              <a:spcBef>
                <a:spcPts val="535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2000"/>
              <a:t>Валидация</a:t>
            </a:r>
            <a:r>
              <a:rPr dirty="0" sz="2000" spc="-30"/>
              <a:t> </a:t>
            </a:r>
            <a:r>
              <a:rPr dirty="0" sz="2000" spc="-10"/>
              <a:t>административных</a:t>
            </a:r>
            <a:r>
              <a:rPr dirty="0" sz="2000" spc="-35"/>
              <a:t> </a:t>
            </a:r>
            <a:r>
              <a:rPr dirty="0" sz="2000" spc="-10"/>
              <a:t>данных</a:t>
            </a:r>
            <a:endParaRPr sz="2000"/>
          </a:p>
          <a:p>
            <a:pPr marL="755650" marR="5080" indent="-285750">
              <a:lnSpc>
                <a:spcPct val="100000"/>
              </a:lnSpc>
              <a:spcBef>
                <a:spcPts val="505"/>
              </a:spcBef>
              <a:buFont typeface="Arial MT"/>
              <a:buChar char="•"/>
              <a:tabLst>
                <a:tab pos="755650" algn="l"/>
              </a:tabLst>
            </a:pPr>
            <a:r>
              <a:rPr dirty="0" sz="2000"/>
              <a:t>Распознавание</a:t>
            </a:r>
            <a:r>
              <a:rPr dirty="0" sz="2000" spc="-55"/>
              <a:t> </a:t>
            </a:r>
            <a:r>
              <a:rPr dirty="0" sz="2000" spc="-10"/>
              <a:t>текстовых</a:t>
            </a:r>
            <a:r>
              <a:rPr dirty="0" sz="2000" spc="-60"/>
              <a:t> </a:t>
            </a:r>
            <a:r>
              <a:rPr dirty="0" sz="2000"/>
              <a:t>описаний</a:t>
            </a:r>
            <a:r>
              <a:rPr dirty="0" sz="2000" spc="-60"/>
              <a:t> </a:t>
            </a:r>
            <a:r>
              <a:rPr dirty="0" sz="2000" spc="-10"/>
              <a:t>периодичности</a:t>
            </a:r>
            <a:r>
              <a:rPr dirty="0" sz="2000" spc="-60"/>
              <a:t> </a:t>
            </a:r>
            <a:r>
              <a:rPr dirty="0" sz="2000" spc="-10"/>
              <a:t>показателей, </a:t>
            </a:r>
            <a:r>
              <a:rPr dirty="0" sz="2000"/>
              <a:t>генерация</a:t>
            </a:r>
            <a:r>
              <a:rPr dirty="0" sz="2000" spc="-90"/>
              <a:t> </a:t>
            </a:r>
            <a:r>
              <a:rPr dirty="0" sz="2000"/>
              <a:t>формальных</a:t>
            </a:r>
            <a:r>
              <a:rPr dirty="0" sz="2000" spc="-95"/>
              <a:t> </a:t>
            </a:r>
            <a:r>
              <a:rPr dirty="0" sz="2000" spc="-10"/>
              <a:t>описаний</a:t>
            </a:r>
            <a:endParaRPr sz="2000"/>
          </a:p>
          <a:p>
            <a:pPr marL="755015" indent="-285115">
              <a:lnSpc>
                <a:spcPct val="100000"/>
              </a:lnSpc>
              <a:spcBef>
                <a:spcPts val="505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2000" spc="-25"/>
              <a:t>Генерация</a:t>
            </a:r>
            <a:r>
              <a:rPr dirty="0" sz="2000" spc="-40"/>
              <a:t> </a:t>
            </a:r>
            <a:r>
              <a:rPr dirty="0" sz="2000" spc="-10"/>
              <a:t>календаря</a:t>
            </a:r>
            <a:r>
              <a:rPr dirty="0" sz="2000" spc="-35"/>
              <a:t> </a:t>
            </a:r>
            <a:r>
              <a:rPr dirty="0" sz="2000"/>
              <a:t>сбора</a:t>
            </a:r>
            <a:r>
              <a:rPr dirty="0" sz="2000" spc="-30"/>
              <a:t> </a:t>
            </a:r>
            <a:r>
              <a:rPr dirty="0" sz="2000"/>
              <a:t>данных</a:t>
            </a:r>
            <a:r>
              <a:rPr dirty="0" sz="2000" spc="-40"/>
              <a:t> </a:t>
            </a:r>
            <a:r>
              <a:rPr dirty="0" sz="2000"/>
              <a:t>и</a:t>
            </a:r>
            <a:r>
              <a:rPr dirty="0" sz="2000" spc="-40"/>
              <a:t> </a:t>
            </a:r>
            <a:r>
              <a:rPr dirty="0" sz="2000" spc="-10"/>
              <a:t>расчетов</a:t>
            </a:r>
            <a:endParaRPr sz="2000"/>
          </a:p>
          <a:p>
            <a:pPr marL="755650" marR="801370" indent="-285750">
              <a:lnSpc>
                <a:spcPct val="100000"/>
              </a:lnSpc>
              <a:spcBef>
                <a:spcPts val="480"/>
              </a:spcBef>
              <a:buFont typeface="Arial MT"/>
              <a:buChar char="•"/>
              <a:tabLst>
                <a:tab pos="755650" algn="l"/>
              </a:tabLst>
            </a:pPr>
            <a:r>
              <a:rPr dirty="0" sz="2000" spc="-10"/>
              <a:t>Исправление</a:t>
            </a:r>
            <a:r>
              <a:rPr dirty="0" sz="2000" spc="-25"/>
              <a:t> </a:t>
            </a:r>
            <a:r>
              <a:rPr dirty="0" sz="2000"/>
              <a:t>грамматических</a:t>
            </a:r>
            <a:r>
              <a:rPr dirty="0" sz="2000" spc="-35"/>
              <a:t> </a:t>
            </a:r>
            <a:r>
              <a:rPr dirty="0" sz="2000"/>
              <a:t>и</a:t>
            </a:r>
            <a:r>
              <a:rPr dirty="0" sz="2000" spc="-35"/>
              <a:t> </a:t>
            </a:r>
            <a:r>
              <a:rPr dirty="0" sz="2000" spc="-10"/>
              <a:t>синтаксических</a:t>
            </a:r>
            <a:r>
              <a:rPr dirty="0" sz="2000" spc="-35"/>
              <a:t> </a:t>
            </a:r>
            <a:r>
              <a:rPr dirty="0" sz="2000"/>
              <a:t>ошибок</a:t>
            </a:r>
            <a:r>
              <a:rPr dirty="0" sz="2000" spc="-30"/>
              <a:t> </a:t>
            </a:r>
            <a:r>
              <a:rPr dirty="0" sz="2000" spc="-50"/>
              <a:t>в </a:t>
            </a:r>
            <a:r>
              <a:rPr dirty="0" sz="2000" spc="-10"/>
              <a:t>справочниках </a:t>
            </a:r>
            <a:r>
              <a:rPr dirty="0" sz="2000"/>
              <a:t>и</a:t>
            </a:r>
            <a:r>
              <a:rPr dirty="0" sz="2000" spc="-5"/>
              <a:t> </a:t>
            </a:r>
            <a:r>
              <a:rPr dirty="0" sz="2000" spc="-10"/>
              <a:t>классификаторах</a:t>
            </a:r>
            <a:endParaRPr sz="2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91604" y="2711196"/>
            <a:ext cx="3761740" cy="5130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Спасибо</a:t>
            </a:r>
            <a:r>
              <a:rPr dirty="0" spc="-45"/>
              <a:t> </a:t>
            </a:r>
            <a:r>
              <a:rPr dirty="0"/>
              <a:t>за</a:t>
            </a:r>
            <a:r>
              <a:rPr dirty="0" spc="-40"/>
              <a:t> </a:t>
            </a:r>
            <a:r>
              <a:rPr dirty="0" spc="-10"/>
              <a:t>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ts val="3790"/>
              </a:lnSpc>
              <a:spcBef>
                <a:spcPts val="250"/>
              </a:spcBef>
            </a:pPr>
            <a:r>
              <a:rPr dirty="0"/>
              <a:t>Предпосылки</a:t>
            </a:r>
            <a:r>
              <a:rPr dirty="0" spc="-130"/>
              <a:t> </a:t>
            </a:r>
            <a:r>
              <a:rPr dirty="0" spc="-10"/>
              <a:t>производства</a:t>
            </a:r>
            <a:r>
              <a:rPr dirty="0" spc="-125"/>
              <a:t> </a:t>
            </a:r>
            <a:r>
              <a:rPr dirty="0"/>
              <a:t>статистики</a:t>
            </a:r>
            <a:r>
              <a:rPr dirty="0" spc="-130"/>
              <a:t> </a:t>
            </a:r>
            <a:r>
              <a:rPr dirty="0" spc="-25"/>
              <a:t>из </a:t>
            </a:r>
            <a:r>
              <a:rPr dirty="0"/>
              <a:t>административных</a:t>
            </a:r>
            <a:r>
              <a:rPr dirty="0" spc="-180"/>
              <a:t> </a:t>
            </a:r>
            <a:r>
              <a:rPr dirty="0" spc="-10"/>
              <a:t>данных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0" y="1955662"/>
            <a:ext cx="4856480" cy="3782060"/>
          </a:xfrm>
          <a:custGeom>
            <a:avLst/>
            <a:gdLst/>
            <a:ahLst/>
            <a:cxnLst/>
            <a:rect l="l" t="t" r="r" b="b"/>
            <a:pathLst>
              <a:path w="4856480" h="3782060">
                <a:moveTo>
                  <a:pt x="4856351" y="0"/>
                </a:moveTo>
                <a:lnTo>
                  <a:pt x="0" y="0"/>
                </a:lnTo>
                <a:lnTo>
                  <a:pt x="0" y="3782009"/>
                </a:lnTo>
                <a:lnTo>
                  <a:pt x="4856351" y="3782009"/>
                </a:lnTo>
                <a:lnTo>
                  <a:pt x="4856351" y="0"/>
                </a:lnTo>
                <a:close/>
              </a:path>
            </a:pathLst>
          </a:custGeom>
          <a:solidFill>
            <a:srgbClr val="255C8C">
              <a:alpha val="980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8739" y="1962403"/>
            <a:ext cx="4090035" cy="336042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355600" marR="538480" indent="-342900">
              <a:lnSpc>
                <a:spcPct val="100800"/>
              </a:lnSpc>
              <a:spcBef>
                <a:spcPts val="75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Взрывной</a:t>
            </a:r>
            <a:r>
              <a:rPr dirty="0" sz="2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рост</a:t>
            </a:r>
            <a:r>
              <a:rPr dirty="0" sz="2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данных</a:t>
            </a:r>
            <a:r>
              <a:rPr dirty="0" sz="2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0">
                <a:solidFill>
                  <a:srgbClr val="FFFFFF"/>
                </a:solidFill>
                <a:latin typeface="Calibri"/>
                <a:cs typeface="Calibri"/>
              </a:rPr>
              <a:t>в 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госуправлении</a:t>
            </a:r>
            <a:endParaRPr sz="2400">
              <a:latin typeface="Calibri"/>
              <a:cs typeface="Calibri"/>
            </a:endParaRPr>
          </a:p>
          <a:p>
            <a:pPr marL="355600" marR="5080" indent="-342900">
              <a:lnSpc>
                <a:spcPct val="100800"/>
              </a:lnSpc>
              <a:spcBef>
                <a:spcPts val="600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Развитие</a:t>
            </a:r>
            <a:r>
              <a:rPr dirty="0" sz="24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информационных технологий</a:t>
            </a:r>
            <a:r>
              <a:rPr dirty="0" sz="24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24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коммуникаций</a:t>
            </a:r>
            <a:endParaRPr sz="2400">
              <a:latin typeface="Calibri"/>
              <a:cs typeface="Calibri"/>
            </a:endParaRPr>
          </a:p>
          <a:p>
            <a:pPr marL="355600" marR="523875" indent="-342900">
              <a:lnSpc>
                <a:spcPct val="100800"/>
              </a:lnSpc>
              <a:spcBef>
                <a:spcPts val="480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Новые</a:t>
            </a:r>
            <a:r>
              <a:rPr dirty="0" sz="2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возможности</a:t>
            </a:r>
            <a:r>
              <a:rPr dirty="0" sz="2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FFFFFF"/>
                </a:solidFill>
                <a:latin typeface="Calibri"/>
                <a:cs typeface="Calibri"/>
              </a:rPr>
              <a:t>для 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статистики</a:t>
            </a:r>
            <a:endParaRPr sz="24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Доступ</a:t>
            </a:r>
            <a:r>
              <a:rPr dirty="0" sz="18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dirty="0" sz="18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новым</a:t>
            </a:r>
            <a:r>
              <a:rPr dirty="0" sz="18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источникам</a:t>
            </a:r>
            <a:endParaRPr sz="18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43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Повышение</a:t>
            </a:r>
            <a:r>
              <a:rPr dirty="0" sz="18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точности</a:t>
            </a:r>
            <a:endParaRPr sz="18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434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Повышение</a:t>
            </a:r>
            <a:r>
              <a:rPr dirty="0" sz="18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оперативности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56351" y="1955662"/>
            <a:ext cx="4287648" cy="378200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5"/>
              <a:t>Технологические</a:t>
            </a:r>
            <a:r>
              <a:rPr dirty="0" spc="-95"/>
              <a:t> </a:t>
            </a:r>
            <a:r>
              <a:rPr dirty="0" spc="-10"/>
              <a:t>вызовы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0" y="1494486"/>
            <a:ext cx="4785995" cy="4358640"/>
          </a:xfrm>
          <a:prstGeom prst="rect">
            <a:avLst/>
          </a:prstGeom>
          <a:solidFill>
            <a:srgbClr val="255C8C">
              <a:alpha val="98039"/>
            </a:srgbClr>
          </a:solidFill>
        </p:spPr>
        <p:txBody>
          <a:bodyPr wrap="square" lIns="0" tIns="28765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265"/>
              </a:spcBef>
            </a:pPr>
            <a:endParaRPr sz="2000">
              <a:latin typeface="Times New Roman"/>
              <a:cs typeface="Times New Roman"/>
            </a:endParaRPr>
          </a:p>
          <a:p>
            <a:pPr marL="434340" marR="1358900" indent="-342900">
              <a:lnSpc>
                <a:spcPct val="100000"/>
              </a:lnSpc>
              <a:buFont typeface="Arial MT"/>
              <a:buChar char="•"/>
              <a:tabLst>
                <a:tab pos="434340" algn="l"/>
              </a:tabLst>
            </a:pP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Множество</a:t>
            </a:r>
            <a:r>
              <a:rPr dirty="0" sz="2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разнообразных источников</a:t>
            </a:r>
            <a:r>
              <a:rPr dirty="0" sz="20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данных</a:t>
            </a:r>
            <a:endParaRPr sz="2000">
              <a:latin typeface="Calibri"/>
              <a:cs typeface="Calibri"/>
            </a:endParaRPr>
          </a:p>
          <a:p>
            <a:pPr marL="433705" indent="-342265">
              <a:lnSpc>
                <a:spcPct val="100000"/>
              </a:lnSpc>
              <a:spcBef>
                <a:spcPts val="480"/>
              </a:spcBef>
              <a:buFont typeface="Arial MT"/>
              <a:buChar char="•"/>
              <a:tabLst>
                <a:tab pos="433705" algn="l"/>
              </a:tabLst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Разные</a:t>
            </a:r>
            <a:r>
              <a:rPr dirty="0" sz="2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протоколы,</a:t>
            </a:r>
            <a:r>
              <a:rPr dirty="0" sz="2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разные</a:t>
            </a:r>
            <a:r>
              <a:rPr dirty="0" sz="2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форматы</a:t>
            </a:r>
            <a:endParaRPr sz="2000">
              <a:latin typeface="Calibri"/>
              <a:cs typeface="Calibri"/>
            </a:endParaRPr>
          </a:p>
          <a:p>
            <a:pPr marL="434340" marR="1290955" indent="-342900">
              <a:lnSpc>
                <a:spcPct val="100000"/>
              </a:lnSpc>
              <a:spcBef>
                <a:spcPts val="505"/>
              </a:spcBef>
              <a:buFont typeface="Arial MT"/>
              <a:buChar char="•"/>
              <a:tabLst>
                <a:tab pos="434340" algn="l"/>
              </a:tabLst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Низкое</a:t>
            </a:r>
            <a:r>
              <a:rPr dirty="0" sz="2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качество</a:t>
            </a:r>
            <a:r>
              <a:rPr dirty="0" sz="20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данных</a:t>
            </a:r>
            <a:r>
              <a:rPr dirty="0" sz="20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(по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стандартам</a:t>
            </a:r>
            <a:r>
              <a:rPr dirty="0" sz="2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статистики)</a:t>
            </a:r>
            <a:endParaRPr sz="2000">
              <a:latin typeface="Calibri"/>
              <a:cs typeface="Calibri"/>
            </a:endParaRPr>
          </a:p>
          <a:p>
            <a:pPr marL="434340" marR="1276985" indent="-342900">
              <a:lnSpc>
                <a:spcPct val="100000"/>
              </a:lnSpc>
              <a:spcBef>
                <a:spcPts val="409"/>
              </a:spcBef>
              <a:buFont typeface="Arial MT"/>
              <a:buChar char="•"/>
              <a:tabLst>
                <a:tab pos="434340" algn="l"/>
              </a:tabLst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Проблемы</a:t>
            </a:r>
            <a:r>
              <a:rPr dirty="0" sz="2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классификации</a:t>
            </a:r>
            <a:r>
              <a:rPr dirty="0" sz="20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и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сопоставления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5581" y="1494486"/>
            <a:ext cx="4358419" cy="435841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Методы</a:t>
            </a:r>
            <a:r>
              <a:rPr dirty="0" spc="-105"/>
              <a:t> </a:t>
            </a:r>
            <a:r>
              <a:rPr dirty="0"/>
              <a:t>сбора</a:t>
            </a:r>
            <a:r>
              <a:rPr dirty="0" spc="-105"/>
              <a:t> </a:t>
            </a:r>
            <a:r>
              <a:rPr dirty="0"/>
              <a:t>административных</a:t>
            </a:r>
            <a:r>
              <a:rPr dirty="0" spc="-110"/>
              <a:t> </a:t>
            </a:r>
            <a:r>
              <a:rPr dirty="0" spc="-10"/>
              <a:t>данных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3382399" y="4852756"/>
            <a:ext cx="1527175" cy="388620"/>
          </a:xfrm>
          <a:prstGeom prst="rect">
            <a:avLst/>
          </a:prstGeom>
          <a:solidFill>
            <a:srgbClr val="285F8E"/>
          </a:solidFill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850" spc="-25">
                <a:solidFill>
                  <a:srgbClr val="F4F5F7"/>
                </a:solidFill>
                <a:latin typeface="Roboto Lt"/>
                <a:cs typeface="Roboto Lt"/>
              </a:rPr>
              <a:t>API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382399" y="2520609"/>
            <a:ext cx="1527175" cy="388620"/>
          </a:xfrm>
          <a:prstGeom prst="rect">
            <a:avLst/>
          </a:prstGeom>
          <a:solidFill>
            <a:srgbClr val="285F8E"/>
          </a:solidFill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marL="480695">
              <a:lnSpc>
                <a:spcPct val="100000"/>
              </a:lnSpc>
              <a:spcBef>
                <a:spcPts val="5"/>
              </a:spcBef>
            </a:pP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398187" y="3115326"/>
            <a:ext cx="1527175" cy="388620"/>
          </a:xfrm>
          <a:prstGeom prst="rect">
            <a:avLst/>
          </a:prstGeom>
          <a:solidFill>
            <a:srgbClr val="285F8E"/>
          </a:solidFill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marL="421005">
              <a:lnSpc>
                <a:spcPct val="100000"/>
              </a:lnSpc>
            </a:pPr>
            <a:r>
              <a:rPr dirty="0" sz="850">
                <a:solidFill>
                  <a:srgbClr val="F4F5F7"/>
                </a:solidFill>
                <a:latin typeface="Roboto Lt"/>
                <a:cs typeface="Roboto Lt"/>
              </a:rPr>
              <a:t>Web</a:t>
            </a:r>
            <a:r>
              <a:rPr dirty="0" sz="850" spc="12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скрапер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382399" y="2005929"/>
            <a:ext cx="1527175" cy="388620"/>
          </a:xfrm>
          <a:prstGeom prst="rect">
            <a:avLst/>
          </a:prstGeom>
          <a:solidFill>
            <a:srgbClr val="285F8E"/>
          </a:solidFill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marL="310515">
              <a:lnSpc>
                <a:spcPct val="100000"/>
              </a:lnSpc>
            </a:pPr>
            <a:r>
              <a:rPr dirty="0" sz="850">
                <a:solidFill>
                  <a:srgbClr val="F4F5F7"/>
                </a:solidFill>
                <a:latin typeface="Roboto Lt"/>
                <a:cs typeface="Roboto Lt"/>
              </a:rPr>
              <a:t>ETL</a:t>
            </a:r>
            <a:r>
              <a:rPr dirty="0" sz="850" spc="1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(SQL-запрос)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92982" y="2030247"/>
            <a:ext cx="1527175" cy="357505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15570" rIns="0" bIns="0" rtlCol="0" vert="horz">
            <a:spAutoFit/>
          </a:bodyPr>
          <a:lstStyle/>
          <a:p>
            <a:pPr marL="423545">
              <a:lnSpc>
                <a:spcPct val="100000"/>
              </a:lnSpc>
              <a:spcBef>
                <a:spcPts val="910"/>
              </a:spcBef>
            </a:pPr>
            <a:r>
              <a:rPr dirty="0" sz="850">
                <a:solidFill>
                  <a:srgbClr val="255C8C"/>
                </a:solidFill>
                <a:latin typeface="Roboto Lt"/>
                <a:cs typeface="Roboto Lt"/>
              </a:rPr>
              <a:t>База</a:t>
            </a:r>
            <a:r>
              <a:rPr dirty="0" sz="850" spc="55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850" spc="-10">
                <a:solidFill>
                  <a:srgbClr val="255C8C"/>
                </a:solidFill>
                <a:latin typeface="Roboto Lt"/>
                <a:cs typeface="Roboto Lt"/>
              </a:rPr>
              <a:t>данных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792982" y="2551427"/>
            <a:ext cx="1527175" cy="357505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155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10"/>
              </a:spcBef>
            </a:pPr>
            <a:r>
              <a:rPr dirty="0" sz="850" spc="-25">
                <a:solidFill>
                  <a:srgbClr val="255C8C"/>
                </a:solidFill>
                <a:latin typeface="Roboto Lt"/>
                <a:cs typeface="Roboto Lt"/>
              </a:rPr>
              <a:t>API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792982" y="3115325"/>
            <a:ext cx="1527175" cy="357505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15570" rIns="0" bIns="0" rtlCol="0" vert="horz">
            <a:spAutoFit/>
          </a:bodyPr>
          <a:lstStyle/>
          <a:p>
            <a:pPr marL="402590">
              <a:lnSpc>
                <a:spcPct val="100000"/>
              </a:lnSpc>
              <a:spcBef>
                <a:spcPts val="910"/>
              </a:spcBef>
            </a:pPr>
            <a:r>
              <a:rPr dirty="0" sz="850" spc="-10">
                <a:solidFill>
                  <a:srgbClr val="255C8C"/>
                </a:solidFill>
                <a:latin typeface="Roboto Lt"/>
                <a:cs typeface="Roboto Lt"/>
              </a:rPr>
              <a:t>Веб-страница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792982" y="4264292"/>
            <a:ext cx="1527175" cy="357505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155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10"/>
              </a:spcBef>
            </a:pPr>
            <a:r>
              <a:rPr dirty="0" sz="850" spc="-10">
                <a:solidFill>
                  <a:srgbClr val="255C8C"/>
                </a:solidFill>
                <a:latin typeface="Roboto Lt"/>
                <a:cs typeface="Roboto Lt"/>
              </a:rPr>
              <a:t>Файлы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2380754" y="2007539"/>
            <a:ext cx="818515" cy="440055"/>
          </a:xfrm>
          <a:custGeom>
            <a:avLst/>
            <a:gdLst/>
            <a:ahLst/>
            <a:cxnLst/>
            <a:rect l="l" t="t" r="r" b="b"/>
            <a:pathLst>
              <a:path w="818514" h="440055">
                <a:moveTo>
                  <a:pt x="394004" y="0"/>
                </a:moveTo>
                <a:lnTo>
                  <a:pt x="197002" y="0"/>
                </a:lnTo>
                <a:lnTo>
                  <a:pt x="0" y="219964"/>
                </a:lnTo>
                <a:lnTo>
                  <a:pt x="197002" y="439928"/>
                </a:lnTo>
                <a:lnTo>
                  <a:pt x="394004" y="439928"/>
                </a:lnTo>
                <a:lnTo>
                  <a:pt x="197002" y="219964"/>
                </a:lnTo>
                <a:lnTo>
                  <a:pt x="394004" y="0"/>
                </a:lnTo>
                <a:close/>
              </a:path>
              <a:path w="818514" h="440055">
                <a:moveTo>
                  <a:pt x="818007" y="219964"/>
                </a:moveTo>
                <a:lnTo>
                  <a:pt x="621004" y="0"/>
                </a:lnTo>
                <a:lnTo>
                  <a:pt x="424014" y="0"/>
                </a:lnTo>
                <a:lnTo>
                  <a:pt x="621004" y="219964"/>
                </a:lnTo>
                <a:lnTo>
                  <a:pt x="424014" y="439928"/>
                </a:lnTo>
                <a:lnTo>
                  <a:pt x="621004" y="439928"/>
                </a:lnTo>
                <a:lnTo>
                  <a:pt x="818007" y="219964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2392438" y="2510180"/>
            <a:ext cx="775335" cy="440055"/>
          </a:xfrm>
          <a:custGeom>
            <a:avLst/>
            <a:gdLst/>
            <a:ahLst/>
            <a:cxnLst/>
            <a:rect l="l" t="t" r="r" b="b"/>
            <a:pathLst>
              <a:path w="775335" h="440055">
                <a:moveTo>
                  <a:pt x="775258" y="219964"/>
                </a:moveTo>
                <a:lnTo>
                  <a:pt x="578256" y="0"/>
                </a:lnTo>
                <a:lnTo>
                  <a:pt x="578256" y="219964"/>
                </a:lnTo>
                <a:lnTo>
                  <a:pt x="387629" y="432828"/>
                </a:lnTo>
                <a:lnTo>
                  <a:pt x="197002" y="219964"/>
                </a:lnTo>
                <a:lnTo>
                  <a:pt x="387629" y="7112"/>
                </a:lnTo>
                <a:lnTo>
                  <a:pt x="578256" y="219964"/>
                </a:lnTo>
                <a:lnTo>
                  <a:pt x="578256" y="0"/>
                </a:lnTo>
                <a:lnTo>
                  <a:pt x="393992" y="0"/>
                </a:lnTo>
                <a:lnTo>
                  <a:pt x="381266" y="0"/>
                </a:lnTo>
                <a:lnTo>
                  <a:pt x="197002" y="0"/>
                </a:lnTo>
                <a:lnTo>
                  <a:pt x="0" y="219964"/>
                </a:lnTo>
                <a:lnTo>
                  <a:pt x="197002" y="439928"/>
                </a:lnTo>
                <a:lnTo>
                  <a:pt x="381266" y="439928"/>
                </a:lnTo>
                <a:lnTo>
                  <a:pt x="393992" y="439928"/>
                </a:lnTo>
                <a:lnTo>
                  <a:pt x="578256" y="439928"/>
                </a:lnTo>
                <a:lnTo>
                  <a:pt x="775258" y="219964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2392438" y="3092132"/>
            <a:ext cx="788035" cy="440055"/>
          </a:xfrm>
          <a:custGeom>
            <a:avLst/>
            <a:gdLst/>
            <a:ahLst/>
            <a:cxnLst/>
            <a:rect l="l" t="t" r="r" b="b"/>
            <a:pathLst>
              <a:path w="788035" h="440054">
                <a:moveTo>
                  <a:pt x="393992" y="0"/>
                </a:moveTo>
                <a:lnTo>
                  <a:pt x="197002" y="0"/>
                </a:lnTo>
                <a:lnTo>
                  <a:pt x="0" y="219964"/>
                </a:lnTo>
                <a:lnTo>
                  <a:pt x="197002" y="439928"/>
                </a:lnTo>
                <a:lnTo>
                  <a:pt x="393992" y="439928"/>
                </a:lnTo>
                <a:lnTo>
                  <a:pt x="197002" y="219964"/>
                </a:lnTo>
                <a:lnTo>
                  <a:pt x="393992" y="0"/>
                </a:lnTo>
                <a:close/>
              </a:path>
              <a:path w="788035" h="440054">
                <a:moveTo>
                  <a:pt x="787996" y="219964"/>
                </a:moveTo>
                <a:lnTo>
                  <a:pt x="590994" y="0"/>
                </a:lnTo>
                <a:lnTo>
                  <a:pt x="393992" y="0"/>
                </a:lnTo>
                <a:lnTo>
                  <a:pt x="590994" y="219964"/>
                </a:lnTo>
                <a:lnTo>
                  <a:pt x="393992" y="439928"/>
                </a:lnTo>
                <a:lnTo>
                  <a:pt x="590994" y="439928"/>
                </a:lnTo>
                <a:lnTo>
                  <a:pt x="787996" y="219964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2791005" y="3696879"/>
            <a:ext cx="394335" cy="440055"/>
          </a:xfrm>
          <a:custGeom>
            <a:avLst/>
            <a:gdLst/>
            <a:ahLst/>
            <a:cxnLst/>
            <a:rect l="l" t="t" r="r" b="b"/>
            <a:pathLst>
              <a:path w="394335" h="440054">
                <a:moveTo>
                  <a:pt x="196997" y="0"/>
                </a:moveTo>
                <a:lnTo>
                  <a:pt x="0" y="0"/>
                </a:lnTo>
                <a:lnTo>
                  <a:pt x="196997" y="219966"/>
                </a:lnTo>
                <a:lnTo>
                  <a:pt x="0" y="439933"/>
                </a:lnTo>
                <a:lnTo>
                  <a:pt x="196997" y="439933"/>
                </a:lnTo>
                <a:lnTo>
                  <a:pt x="393994" y="219966"/>
                </a:lnTo>
                <a:lnTo>
                  <a:pt x="196997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3368112" y="4264292"/>
            <a:ext cx="1527175" cy="388620"/>
          </a:xfrm>
          <a:prstGeom prst="rect">
            <a:avLst/>
          </a:prstGeom>
          <a:solidFill>
            <a:srgbClr val="285F8E"/>
          </a:solidFill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850" spc="-25">
                <a:solidFill>
                  <a:srgbClr val="F4F5F7"/>
                </a:solidFill>
                <a:latin typeface="Roboto Lt"/>
                <a:cs typeface="Roboto Lt"/>
              </a:rPr>
              <a:t>API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5380316" y="3372730"/>
            <a:ext cx="394335" cy="440055"/>
          </a:xfrm>
          <a:custGeom>
            <a:avLst/>
            <a:gdLst/>
            <a:ahLst/>
            <a:cxnLst/>
            <a:rect l="l" t="t" r="r" b="b"/>
            <a:pathLst>
              <a:path w="394335" h="440054">
                <a:moveTo>
                  <a:pt x="196997" y="0"/>
                </a:moveTo>
                <a:lnTo>
                  <a:pt x="0" y="0"/>
                </a:lnTo>
                <a:lnTo>
                  <a:pt x="196997" y="219966"/>
                </a:lnTo>
                <a:lnTo>
                  <a:pt x="0" y="439933"/>
                </a:lnTo>
                <a:lnTo>
                  <a:pt x="196997" y="439933"/>
                </a:lnTo>
                <a:lnTo>
                  <a:pt x="393994" y="219966"/>
                </a:lnTo>
                <a:lnTo>
                  <a:pt x="196997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object 1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54468" y="2512686"/>
            <a:ext cx="2265832" cy="2265832"/>
          </a:xfrm>
          <a:prstGeom prst="rect">
            <a:avLst/>
          </a:prstGeom>
        </p:spPr>
      </p:pic>
      <p:sp>
        <p:nvSpPr>
          <p:cNvPr id="18" name="object 18" descr=""/>
          <p:cNvSpPr txBox="1"/>
          <p:nvPr/>
        </p:nvSpPr>
        <p:spPr>
          <a:xfrm>
            <a:off x="792982" y="3689808"/>
            <a:ext cx="1527175" cy="357505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55244" rIns="0" bIns="0" rtlCol="0" vert="horz">
            <a:spAutoFit/>
          </a:bodyPr>
          <a:lstStyle/>
          <a:p>
            <a:pPr marL="447040" marR="92075" indent="-347980">
              <a:lnSpc>
                <a:spcPts val="980"/>
              </a:lnSpc>
              <a:spcBef>
                <a:spcPts val="434"/>
              </a:spcBef>
            </a:pPr>
            <a:r>
              <a:rPr dirty="0" sz="850">
                <a:solidFill>
                  <a:srgbClr val="255C8C"/>
                </a:solidFill>
                <a:latin typeface="Roboto Lt"/>
                <a:cs typeface="Roboto Lt"/>
              </a:rPr>
              <a:t>Формы</a:t>
            </a:r>
            <a:r>
              <a:rPr dirty="0" sz="850" spc="204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850" spc="-10">
                <a:solidFill>
                  <a:srgbClr val="255C8C"/>
                </a:solidFill>
                <a:latin typeface="Roboto Lt"/>
                <a:cs typeface="Roboto Lt"/>
              </a:rPr>
              <a:t>статнаблюдения, вопросники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2773705" y="4243838"/>
            <a:ext cx="394335" cy="440055"/>
          </a:xfrm>
          <a:custGeom>
            <a:avLst/>
            <a:gdLst/>
            <a:ahLst/>
            <a:cxnLst/>
            <a:rect l="l" t="t" r="r" b="b"/>
            <a:pathLst>
              <a:path w="394335" h="440054">
                <a:moveTo>
                  <a:pt x="196998" y="0"/>
                </a:moveTo>
                <a:lnTo>
                  <a:pt x="0" y="0"/>
                </a:lnTo>
                <a:lnTo>
                  <a:pt x="196998" y="219966"/>
                </a:lnTo>
                <a:lnTo>
                  <a:pt x="0" y="439933"/>
                </a:lnTo>
                <a:lnTo>
                  <a:pt x="196998" y="439933"/>
                </a:lnTo>
                <a:lnTo>
                  <a:pt x="393995" y="219966"/>
                </a:lnTo>
                <a:lnTo>
                  <a:pt x="196998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3382399" y="3689808"/>
            <a:ext cx="1527175" cy="388620"/>
          </a:xfrm>
          <a:prstGeom prst="rect">
            <a:avLst/>
          </a:prstGeom>
          <a:solidFill>
            <a:srgbClr val="285F8E"/>
          </a:solidFill>
        </p:spPr>
        <p:txBody>
          <a:bodyPr wrap="square" lIns="0" tIns="50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8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Парсер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2744505" y="4790795"/>
            <a:ext cx="394335" cy="440055"/>
          </a:xfrm>
          <a:custGeom>
            <a:avLst/>
            <a:gdLst/>
            <a:ahLst/>
            <a:cxnLst/>
            <a:rect l="l" t="t" r="r" b="b"/>
            <a:pathLst>
              <a:path w="394335" h="440054">
                <a:moveTo>
                  <a:pt x="196998" y="0"/>
                </a:moveTo>
                <a:lnTo>
                  <a:pt x="0" y="0"/>
                </a:lnTo>
                <a:lnTo>
                  <a:pt x="196998" y="219966"/>
                </a:lnTo>
                <a:lnTo>
                  <a:pt x="0" y="439933"/>
                </a:lnTo>
                <a:lnTo>
                  <a:pt x="196998" y="439933"/>
                </a:lnTo>
                <a:lnTo>
                  <a:pt x="393995" y="219966"/>
                </a:lnTo>
                <a:lnTo>
                  <a:pt x="196998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 txBox="1"/>
          <p:nvPr/>
        </p:nvSpPr>
        <p:spPr>
          <a:xfrm>
            <a:off x="792982" y="4830895"/>
            <a:ext cx="1527175" cy="357505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50800" rIns="0" bIns="0" rtlCol="0" vert="horz">
            <a:spAutoFit/>
          </a:bodyPr>
          <a:lstStyle/>
          <a:p>
            <a:pPr marL="542290" marR="281305" indent="-254000">
              <a:lnSpc>
                <a:spcPts val="1010"/>
              </a:lnSpc>
              <a:spcBef>
                <a:spcPts val="400"/>
              </a:spcBef>
            </a:pPr>
            <a:r>
              <a:rPr dirty="0" sz="850" spc="-10">
                <a:solidFill>
                  <a:srgbClr val="255C8C"/>
                </a:solidFill>
                <a:latin typeface="Roboto Lt"/>
                <a:cs typeface="Roboto Lt"/>
              </a:rPr>
              <a:t>Информационная система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6383906" y="2540508"/>
            <a:ext cx="145542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Хранилище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данных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ts val="3790"/>
              </a:lnSpc>
              <a:spcBef>
                <a:spcPts val="250"/>
              </a:spcBef>
            </a:pPr>
            <a:r>
              <a:rPr dirty="0"/>
              <a:t>Способы</a:t>
            </a:r>
            <a:r>
              <a:rPr dirty="0" spc="-100"/>
              <a:t> </a:t>
            </a:r>
            <a:r>
              <a:rPr dirty="0" spc="-10"/>
              <a:t>предоставления</a:t>
            </a:r>
            <a:r>
              <a:rPr dirty="0" spc="-95"/>
              <a:t> </a:t>
            </a:r>
            <a:r>
              <a:rPr dirty="0" spc="-10"/>
              <a:t>административных данных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0" y="1551256"/>
            <a:ext cx="5844540" cy="4768215"/>
          </a:xfrm>
          <a:custGeom>
            <a:avLst/>
            <a:gdLst/>
            <a:ahLst/>
            <a:cxnLst/>
            <a:rect l="l" t="t" r="r" b="b"/>
            <a:pathLst>
              <a:path w="5844540" h="4768215">
                <a:moveTo>
                  <a:pt x="5844208" y="0"/>
                </a:moveTo>
                <a:lnTo>
                  <a:pt x="0" y="0"/>
                </a:lnTo>
                <a:lnTo>
                  <a:pt x="0" y="4768036"/>
                </a:lnTo>
                <a:lnTo>
                  <a:pt x="5844208" y="4768036"/>
                </a:lnTo>
                <a:lnTo>
                  <a:pt x="5844208" y="0"/>
                </a:lnTo>
                <a:close/>
              </a:path>
            </a:pathLst>
          </a:custGeom>
          <a:solidFill>
            <a:srgbClr val="255C8C">
              <a:alpha val="980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8739" y="2472435"/>
            <a:ext cx="5667375" cy="26619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55600" marR="86995" indent="-342900">
              <a:lnSpc>
                <a:spcPct val="99600"/>
              </a:lnSpc>
              <a:spcBef>
                <a:spcPts val="110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2800" spc="-35">
                <a:solidFill>
                  <a:srgbClr val="FFFFFF"/>
                </a:solidFill>
                <a:latin typeface="Calibri"/>
                <a:cs typeface="Calibri"/>
              </a:rPr>
              <a:t>Толкающий</a:t>
            </a:r>
            <a:r>
              <a:rPr dirty="0" sz="28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режим</a:t>
            </a:r>
            <a:r>
              <a:rPr dirty="0" sz="28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–</a:t>
            </a:r>
            <a:r>
              <a:rPr dirty="0" sz="28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поставщики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сами</a:t>
            </a:r>
            <a:r>
              <a:rPr dirty="0" sz="28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отправляют</a:t>
            </a:r>
            <a:r>
              <a:rPr dirty="0" sz="28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данные</a:t>
            </a:r>
            <a:r>
              <a:rPr dirty="0" sz="28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dirty="0" sz="28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нашем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формате</a:t>
            </a:r>
            <a:r>
              <a:rPr dirty="0" sz="28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dirty="0" sz="28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наш</a:t>
            </a:r>
            <a:r>
              <a:rPr dirty="0" sz="28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25">
                <a:solidFill>
                  <a:srgbClr val="FFFFFF"/>
                </a:solidFill>
                <a:latin typeface="Calibri"/>
                <a:cs typeface="Calibri"/>
              </a:rPr>
              <a:t>API</a:t>
            </a:r>
            <a:endParaRPr sz="2800">
              <a:latin typeface="Calibri"/>
              <a:cs typeface="Calibri"/>
            </a:endParaRPr>
          </a:p>
          <a:p>
            <a:pPr marL="355600" marR="5080" indent="-342900">
              <a:lnSpc>
                <a:spcPct val="99600"/>
              </a:lnSpc>
              <a:spcBef>
                <a:spcPts val="665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2800" spc="-20">
                <a:solidFill>
                  <a:srgbClr val="FFFFFF"/>
                </a:solidFill>
                <a:latin typeface="Calibri"/>
                <a:cs typeface="Calibri"/>
              </a:rPr>
              <a:t>Тянущий</a:t>
            </a:r>
            <a:r>
              <a:rPr dirty="0" sz="28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режим</a:t>
            </a:r>
            <a:r>
              <a:rPr dirty="0" sz="28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–</a:t>
            </a:r>
            <a:r>
              <a:rPr dirty="0" sz="28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мы</a:t>
            </a:r>
            <a:r>
              <a:rPr dirty="0" sz="28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ходим</a:t>
            </a:r>
            <a:r>
              <a:rPr dirty="0" sz="28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dirty="0" sz="28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25">
                <a:solidFill>
                  <a:srgbClr val="FFFFFF"/>
                </a:solidFill>
                <a:latin typeface="Calibri"/>
                <a:cs typeface="Calibri"/>
              </a:rPr>
              <a:t>API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поставщиков</a:t>
            </a:r>
            <a:r>
              <a:rPr dirty="0" sz="28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28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забираем</a:t>
            </a:r>
            <a:r>
              <a:rPr dirty="0" sz="28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данные</a:t>
            </a:r>
            <a:r>
              <a:rPr dirty="0" sz="28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50">
                <a:solidFill>
                  <a:srgbClr val="FFFFFF"/>
                </a:solidFill>
                <a:latin typeface="Calibri"/>
                <a:cs typeface="Calibri"/>
              </a:rPr>
              <a:t>в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их</a:t>
            </a:r>
            <a:r>
              <a:rPr dirty="0" sz="28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формате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44208" y="1551256"/>
            <a:ext cx="3121887" cy="47680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565403"/>
            <a:ext cx="7346950" cy="5130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Методы</a:t>
            </a:r>
            <a:r>
              <a:rPr dirty="0" spc="-105"/>
              <a:t> </a:t>
            </a:r>
            <a:r>
              <a:rPr dirty="0"/>
              <a:t>сбора</a:t>
            </a:r>
            <a:r>
              <a:rPr dirty="0" spc="-105"/>
              <a:t> </a:t>
            </a:r>
            <a:r>
              <a:rPr dirty="0"/>
              <a:t>административных</a:t>
            </a:r>
            <a:r>
              <a:rPr dirty="0" spc="-110"/>
              <a:t> </a:t>
            </a:r>
            <a:r>
              <a:rPr dirty="0" spc="-10"/>
              <a:t>данных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621791" y="1082316"/>
            <a:ext cx="2533015" cy="4337050"/>
            <a:chOff x="621791" y="1082316"/>
            <a:chExt cx="2533015" cy="433705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5156" y="1082316"/>
              <a:ext cx="2346683" cy="2346683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1791" y="3383280"/>
              <a:ext cx="2532888" cy="2036064"/>
            </a:xfrm>
            <a:prstGeom prst="rect">
              <a:avLst/>
            </a:prstGeom>
          </p:spPr>
        </p:pic>
      </p:grpSp>
      <p:grpSp>
        <p:nvGrpSpPr>
          <p:cNvPr id="6" name="object 6" descr=""/>
          <p:cNvGrpSpPr/>
          <p:nvPr/>
        </p:nvGrpSpPr>
        <p:grpSpPr>
          <a:xfrm>
            <a:off x="5387418" y="1024900"/>
            <a:ext cx="2479040" cy="2408555"/>
            <a:chOff x="5387418" y="1024900"/>
            <a:chExt cx="2479040" cy="2408555"/>
          </a:xfrm>
        </p:grpSpPr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57653" y="1024900"/>
              <a:ext cx="2408402" cy="2408402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5387418" y="2906511"/>
              <a:ext cx="307340" cy="403860"/>
            </a:xfrm>
            <a:custGeom>
              <a:avLst/>
              <a:gdLst/>
              <a:ahLst/>
              <a:cxnLst/>
              <a:rect l="l" t="t" r="r" b="b"/>
              <a:pathLst>
                <a:path w="307339" h="403860">
                  <a:moveTo>
                    <a:pt x="306881" y="0"/>
                  </a:moveTo>
                  <a:lnTo>
                    <a:pt x="145489" y="0"/>
                  </a:lnTo>
                  <a:lnTo>
                    <a:pt x="0" y="201879"/>
                  </a:lnTo>
                  <a:lnTo>
                    <a:pt x="145489" y="403758"/>
                  </a:lnTo>
                  <a:lnTo>
                    <a:pt x="306881" y="403758"/>
                  </a:lnTo>
                  <a:lnTo>
                    <a:pt x="161391" y="201879"/>
                  </a:lnTo>
                  <a:lnTo>
                    <a:pt x="306881" y="0"/>
                  </a:lnTo>
                  <a:close/>
                </a:path>
              </a:pathLst>
            </a:custGeom>
            <a:solidFill>
              <a:srgbClr val="F69B1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790632" y="2914275"/>
              <a:ext cx="447040" cy="388620"/>
            </a:xfrm>
            <a:custGeom>
              <a:avLst/>
              <a:gdLst/>
              <a:ahLst/>
              <a:cxnLst/>
              <a:rect l="l" t="t" r="r" b="b"/>
              <a:pathLst>
                <a:path w="447039" h="388620">
                  <a:moveTo>
                    <a:pt x="447028" y="0"/>
                  </a:moveTo>
                  <a:lnTo>
                    <a:pt x="0" y="0"/>
                  </a:lnTo>
                  <a:lnTo>
                    <a:pt x="0" y="388233"/>
                  </a:lnTo>
                  <a:lnTo>
                    <a:pt x="447028" y="388233"/>
                  </a:lnTo>
                  <a:lnTo>
                    <a:pt x="447028" y="0"/>
                  </a:lnTo>
                  <a:close/>
                </a:path>
              </a:pathLst>
            </a:custGeom>
            <a:solidFill>
              <a:srgbClr val="4780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790632" y="2914275"/>
              <a:ext cx="447040" cy="388620"/>
            </a:xfrm>
            <a:custGeom>
              <a:avLst/>
              <a:gdLst/>
              <a:ahLst/>
              <a:cxnLst/>
              <a:rect l="l" t="t" r="r" b="b"/>
              <a:pathLst>
                <a:path w="447039" h="388620">
                  <a:moveTo>
                    <a:pt x="0" y="0"/>
                  </a:moveTo>
                  <a:lnTo>
                    <a:pt x="447028" y="0"/>
                  </a:lnTo>
                  <a:lnTo>
                    <a:pt x="447028" y="388235"/>
                  </a:lnTo>
                  <a:lnTo>
                    <a:pt x="0" y="388235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F4F5F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1" name="object 11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57015" y="2185416"/>
            <a:ext cx="1639824" cy="1862327"/>
          </a:xfrm>
          <a:prstGeom prst="rect">
            <a:avLst/>
          </a:prstGeom>
        </p:spPr>
      </p:pic>
      <p:sp>
        <p:nvSpPr>
          <p:cNvPr id="12" name="object 12" descr=""/>
          <p:cNvSpPr/>
          <p:nvPr/>
        </p:nvSpPr>
        <p:spPr>
          <a:xfrm>
            <a:off x="3171653" y="2898750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715157" y="3471160"/>
            <a:ext cx="2346960" cy="1858645"/>
          </a:xfrm>
          <a:prstGeom prst="rect">
            <a:avLst/>
          </a:prstGeom>
          <a:solidFill>
            <a:srgbClr val="FFFFFF">
              <a:alpha val="85879"/>
            </a:srgbClr>
          </a:solidFill>
          <a:ln w="9525">
            <a:solidFill>
              <a:srgbClr val="2874B1"/>
            </a:solidFill>
          </a:ln>
        </p:spPr>
        <p:txBody>
          <a:bodyPr wrap="square" lIns="0" tIns="43815" rIns="0" bIns="0" rtlCol="0" vert="horz">
            <a:spAutoFit/>
          </a:bodyPr>
          <a:lstStyle/>
          <a:p>
            <a:pPr marL="377190" marR="123825" indent="-285750">
              <a:lnSpc>
                <a:spcPct val="95000"/>
              </a:lnSpc>
              <a:spcBef>
                <a:spcPts val="345"/>
              </a:spcBef>
              <a:buFont typeface="Arial MT"/>
              <a:buChar char="•"/>
              <a:tabLst>
                <a:tab pos="377190" algn="l"/>
              </a:tabLst>
            </a:pPr>
            <a:r>
              <a:rPr dirty="0" sz="1400" spc="-35">
                <a:latin typeface="Calibri"/>
                <a:cs typeface="Calibri"/>
              </a:rPr>
              <a:t>Множество</a:t>
            </a:r>
            <a:r>
              <a:rPr dirty="0" sz="1400" spc="-30">
                <a:latin typeface="Calibri"/>
                <a:cs typeface="Calibri"/>
              </a:rPr>
              <a:t> поставщиков создают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коннекторы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на своих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языках</a:t>
            </a:r>
            <a:endParaRPr sz="1400">
              <a:latin typeface="Calibri"/>
              <a:cs typeface="Calibri"/>
            </a:endParaRPr>
          </a:p>
          <a:p>
            <a:pPr marL="377190" marR="420370" indent="-285750">
              <a:lnSpc>
                <a:spcPts val="1610"/>
              </a:lnSpc>
              <a:spcBef>
                <a:spcPts val="40"/>
              </a:spcBef>
              <a:buFont typeface="Arial MT"/>
              <a:buChar char="•"/>
              <a:tabLst>
                <a:tab pos="377190" algn="l"/>
              </a:tabLst>
            </a:pPr>
            <a:r>
              <a:rPr dirty="0" sz="1400" spc="-30">
                <a:latin typeface="Calibri"/>
                <a:cs typeface="Calibri"/>
              </a:rPr>
              <a:t>Данные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посылаются </a:t>
            </a:r>
            <a:r>
              <a:rPr dirty="0" sz="1400" spc="-45">
                <a:latin typeface="Calibri"/>
                <a:cs typeface="Calibri"/>
              </a:rPr>
              <a:t>когда</a:t>
            </a:r>
            <a:r>
              <a:rPr dirty="0" sz="1400" spc="-30">
                <a:latin typeface="Calibri"/>
                <a:cs typeface="Calibri"/>
              </a:rPr>
              <a:t> они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полностью</a:t>
            </a:r>
            <a:endParaRPr sz="1400">
              <a:latin typeface="Calibri"/>
              <a:cs typeface="Calibri"/>
            </a:endParaRPr>
          </a:p>
          <a:p>
            <a:pPr marL="377190">
              <a:lnSpc>
                <a:spcPts val="1600"/>
              </a:lnSpc>
            </a:pPr>
            <a:r>
              <a:rPr dirty="0" sz="1400" spc="-10">
                <a:latin typeface="Calibri"/>
                <a:cs typeface="Calibri"/>
              </a:rPr>
              <a:t>готовы</a:t>
            </a:r>
            <a:endParaRPr sz="1400">
              <a:latin typeface="Calibri"/>
              <a:cs typeface="Calibri"/>
            </a:endParaRPr>
          </a:p>
          <a:p>
            <a:pPr marL="377190" marR="86360" indent="-285750">
              <a:lnSpc>
                <a:spcPts val="1610"/>
              </a:lnSpc>
              <a:spcBef>
                <a:spcPts val="75"/>
              </a:spcBef>
              <a:buFont typeface="Arial MT"/>
              <a:buChar char="•"/>
              <a:tabLst>
                <a:tab pos="377190" algn="l"/>
              </a:tabLst>
            </a:pPr>
            <a:r>
              <a:rPr dirty="0" sz="1400" spc="-45">
                <a:latin typeface="Calibri"/>
                <a:cs typeface="Calibri"/>
              </a:rPr>
              <a:t>Одна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организация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–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один </a:t>
            </a:r>
            <a:r>
              <a:rPr dirty="0" sz="1400" spc="-10">
                <a:latin typeface="Calibri"/>
                <a:cs typeface="Calibri"/>
              </a:rPr>
              <a:t>коннектор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530489" y="2914275"/>
            <a:ext cx="447040" cy="388620"/>
          </a:xfrm>
          <a:prstGeom prst="rect">
            <a:avLst/>
          </a:prstGeom>
          <a:solidFill>
            <a:srgbClr val="255C8C"/>
          </a:solidFill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marL="137160">
              <a:lnSpc>
                <a:spcPct val="100000"/>
              </a:lnSpc>
            </a:pPr>
            <a:r>
              <a:rPr dirty="0" sz="850" spc="-25">
                <a:solidFill>
                  <a:srgbClr val="F4F5F7"/>
                </a:solidFill>
                <a:latin typeface="Roboto Lt"/>
                <a:cs typeface="Roboto Lt"/>
              </a:rPr>
              <a:t>API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539386" y="2929797"/>
            <a:ext cx="811530" cy="388620"/>
          </a:xfrm>
          <a:prstGeom prst="rect">
            <a:avLst/>
          </a:prstGeom>
          <a:solidFill>
            <a:srgbClr val="255C8C"/>
          </a:solidFill>
        </p:spPr>
        <p:txBody>
          <a:bodyPr wrap="square" lIns="0" tIns="57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850">
              <a:latin typeface="Times New Roman"/>
              <a:cs typeface="Times New Roman"/>
            </a:endParaRPr>
          </a:p>
          <a:p>
            <a:pPr marL="122555">
              <a:lnSpc>
                <a:spcPct val="100000"/>
              </a:lnSpc>
            </a:pP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790632" y="2914275"/>
            <a:ext cx="447040" cy="38862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marL="137160">
              <a:lnSpc>
                <a:spcPct val="100000"/>
              </a:lnSpc>
            </a:pPr>
            <a:r>
              <a:rPr dirty="0" sz="850" spc="-25">
                <a:solidFill>
                  <a:srgbClr val="F4F5F7"/>
                </a:solidFill>
                <a:latin typeface="Roboto Lt"/>
                <a:cs typeface="Roboto Lt"/>
              </a:rPr>
              <a:t>API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233453" y="2893148"/>
            <a:ext cx="811530" cy="388620"/>
          </a:xfrm>
          <a:prstGeom prst="rect">
            <a:avLst/>
          </a:prstGeom>
          <a:solidFill>
            <a:srgbClr val="478099"/>
          </a:solidFill>
          <a:ln w="38100">
            <a:solidFill>
              <a:srgbClr val="F4F5F7"/>
            </a:solidFill>
          </a:ln>
        </p:spPr>
        <p:txBody>
          <a:bodyPr wrap="square" lIns="0" tIns="57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850">
              <a:latin typeface="Times New Roman"/>
              <a:cs typeface="Times New Roman"/>
            </a:endParaRPr>
          </a:p>
          <a:p>
            <a:pPr marL="122555">
              <a:lnSpc>
                <a:spcPct val="100000"/>
              </a:lnSpc>
              <a:spcBef>
                <a:spcPts val="5"/>
              </a:spcBef>
            </a:pP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endParaRPr sz="850">
              <a:latin typeface="Roboto Lt"/>
              <a:cs typeface="Roboto Lt"/>
            </a:endParaRPr>
          </a:p>
        </p:txBody>
      </p:sp>
      <p:pic>
        <p:nvPicPr>
          <p:cNvPr id="18" name="object 1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364479" y="3383279"/>
            <a:ext cx="2596896" cy="2036064"/>
          </a:xfrm>
          <a:prstGeom prst="rect">
            <a:avLst/>
          </a:prstGeom>
        </p:spPr>
      </p:pic>
      <p:sp>
        <p:nvSpPr>
          <p:cNvPr id="19" name="object 19" descr=""/>
          <p:cNvSpPr txBox="1"/>
          <p:nvPr/>
        </p:nvSpPr>
        <p:spPr>
          <a:xfrm>
            <a:off x="5457653" y="3471160"/>
            <a:ext cx="2408555" cy="1858645"/>
          </a:xfrm>
          <a:prstGeom prst="rect">
            <a:avLst/>
          </a:prstGeom>
          <a:solidFill>
            <a:srgbClr val="FFFFFF">
              <a:alpha val="85879"/>
            </a:srgbClr>
          </a:solidFill>
          <a:ln w="9525">
            <a:solidFill>
              <a:srgbClr val="2874B1"/>
            </a:solidFill>
          </a:ln>
        </p:spPr>
        <p:txBody>
          <a:bodyPr wrap="square" lIns="0" tIns="43815" rIns="0" bIns="0" rtlCol="0" vert="horz">
            <a:spAutoFit/>
          </a:bodyPr>
          <a:lstStyle/>
          <a:p>
            <a:pPr marL="377190" marR="125730" indent="-285750">
              <a:lnSpc>
                <a:spcPct val="95000"/>
              </a:lnSpc>
              <a:spcBef>
                <a:spcPts val="345"/>
              </a:spcBef>
              <a:buFont typeface="Arial MT"/>
              <a:buChar char="•"/>
              <a:tabLst>
                <a:tab pos="377190" algn="l"/>
              </a:tabLst>
            </a:pPr>
            <a:r>
              <a:rPr dirty="0" sz="1400" spc="-40">
                <a:latin typeface="Calibri"/>
                <a:cs typeface="Calibri"/>
              </a:rPr>
              <a:t>Получатель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создает </a:t>
            </a:r>
            <a:r>
              <a:rPr dirty="0" sz="1400" spc="-35">
                <a:latin typeface="Calibri"/>
                <a:cs typeface="Calibri"/>
              </a:rPr>
              <a:t>множество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коннекторов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с </a:t>
            </a:r>
            <a:r>
              <a:rPr dirty="0" sz="1400" spc="-35">
                <a:latin typeface="Calibri"/>
                <a:cs typeface="Calibri"/>
              </a:rPr>
              <a:t>системами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поставщиков</a:t>
            </a:r>
            <a:endParaRPr sz="1400">
              <a:latin typeface="Calibri"/>
              <a:cs typeface="Calibri"/>
            </a:endParaRPr>
          </a:p>
          <a:p>
            <a:pPr marL="377190" marR="385445" indent="-285750">
              <a:lnSpc>
                <a:spcPts val="1610"/>
              </a:lnSpc>
              <a:spcBef>
                <a:spcPts val="40"/>
              </a:spcBef>
              <a:buFont typeface="Arial MT"/>
              <a:buChar char="•"/>
              <a:tabLst>
                <a:tab pos="377190" algn="l"/>
              </a:tabLst>
            </a:pPr>
            <a:r>
              <a:rPr dirty="0" sz="1400" spc="-30">
                <a:latin typeface="Calibri"/>
                <a:cs typeface="Calibri"/>
              </a:rPr>
              <a:t>Запросы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выполняются </a:t>
            </a:r>
            <a:r>
              <a:rPr dirty="0" sz="1400" spc="-45">
                <a:latin typeface="Calibri"/>
                <a:cs typeface="Calibri"/>
              </a:rPr>
              <a:t>когда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данные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нужны</a:t>
            </a:r>
            <a:endParaRPr sz="1400">
              <a:latin typeface="Calibri"/>
              <a:cs typeface="Calibri"/>
            </a:endParaRPr>
          </a:p>
          <a:p>
            <a:pPr marL="377190" marR="675005" indent="-285750">
              <a:lnSpc>
                <a:spcPts val="1610"/>
              </a:lnSpc>
              <a:spcBef>
                <a:spcPts val="65"/>
              </a:spcBef>
              <a:buFont typeface="Arial MT"/>
              <a:buChar char="•"/>
              <a:tabLst>
                <a:tab pos="377190" algn="l"/>
              </a:tabLst>
            </a:pPr>
            <a:r>
              <a:rPr dirty="0" sz="1400" spc="-45">
                <a:latin typeface="Calibri"/>
                <a:cs typeface="Calibri"/>
              </a:rPr>
              <a:t>Одна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организация </a:t>
            </a:r>
            <a:r>
              <a:rPr dirty="0" sz="1400" spc="-30">
                <a:latin typeface="Calibri"/>
                <a:cs typeface="Calibri"/>
              </a:rPr>
              <a:t>создает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много </a:t>
            </a:r>
            <a:r>
              <a:rPr dirty="0" sz="1400" spc="-10">
                <a:latin typeface="Calibri"/>
                <a:cs typeface="Calibri"/>
              </a:rPr>
              <a:t>коннекторов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30737" y="5468655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33985" rIns="0" bIns="0" rtlCol="0" vert="horz">
            <a:spAutoFit/>
          </a:bodyPr>
          <a:lstStyle/>
          <a:p>
            <a:pPr marL="90805" marR="89535">
              <a:lnSpc>
                <a:spcPct val="102000"/>
              </a:lnSpc>
              <a:spcBef>
                <a:spcPts val="1055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Для</a:t>
            </a:r>
            <a:r>
              <a:rPr dirty="0" sz="1150" spc="75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10">
                <a:solidFill>
                  <a:srgbClr val="255C8C"/>
                </a:solidFill>
                <a:latin typeface="Roboto Lt"/>
                <a:cs typeface="Roboto Lt"/>
              </a:rPr>
              <a:t>поставщика: </a:t>
            </a:r>
            <a:r>
              <a:rPr dirty="0" sz="1050" spc="-10">
                <a:latin typeface="Roboto Lt"/>
                <a:cs typeface="Roboto Lt"/>
              </a:rPr>
              <a:t>Относительно</a:t>
            </a:r>
            <a:r>
              <a:rPr dirty="0" sz="1050" spc="-15">
                <a:latin typeface="Roboto Lt"/>
                <a:cs typeface="Roboto Lt"/>
              </a:rPr>
              <a:t> </a:t>
            </a:r>
            <a:r>
              <a:rPr dirty="0" sz="1050" spc="-10">
                <a:latin typeface="Roboto Lt"/>
                <a:cs typeface="Roboto Lt"/>
              </a:rPr>
              <a:t>дорого Относительно</a:t>
            </a:r>
            <a:r>
              <a:rPr dirty="0" sz="1050" spc="-15">
                <a:latin typeface="Roboto Lt"/>
                <a:cs typeface="Roboto Lt"/>
              </a:rPr>
              <a:t> </a:t>
            </a:r>
            <a:r>
              <a:rPr dirty="0" sz="1050" spc="-20">
                <a:latin typeface="Roboto Lt"/>
                <a:cs typeface="Roboto Lt"/>
              </a:rPr>
              <a:t>долго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951477" y="5468654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3779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1085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Для</a:t>
            </a:r>
            <a:r>
              <a:rPr dirty="0" sz="1150" spc="75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10">
                <a:solidFill>
                  <a:srgbClr val="255C8C"/>
                </a:solidFill>
                <a:latin typeface="Roboto Lt"/>
                <a:cs typeface="Roboto Lt"/>
              </a:rPr>
              <a:t>получателя:</a:t>
            </a:r>
            <a:endParaRPr sz="1150">
              <a:latin typeface="Roboto Lt"/>
              <a:cs typeface="Roboto Lt"/>
            </a:endParaRPr>
          </a:p>
          <a:p>
            <a:pPr marL="90805" marR="831850">
              <a:lnSpc>
                <a:spcPts val="1300"/>
              </a:lnSpc>
              <a:spcBef>
                <a:spcPts val="25"/>
              </a:spcBef>
            </a:pPr>
            <a:r>
              <a:rPr dirty="0" sz="1050" spc="-10">
                <a:latin typeface="Roboto Lt"/>
                <a:cs typeface="Roboto Lt"/>
              </a:rPr>
              <a:t>Недорого Быстро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5194675" y="5468655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3779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1085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Для</a:t>
            </a:r>
            <a:r>
              <a:rPr dirty="0" sz="1150" spc="75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10">
                <a:solidFill>
                  <a:srgbClr val="255C8C"/>
                </a:solidFill>
                <a:latin typeface="Roboto Lt"/>
                <a:cs typeface="Roboto Lt"/>
              </a:rPr>
              <a:t>поставщика:</a:t>
            </a:r>
            <a:endParaRPr sz="1150">
              <a:latin typeface="Roboto Lt"/>
              <a:cs typeface="Roboto Lt"/>
            </a:endParaRPr>
          </a:p>
          <a:p>
            <a:pPr marL="90805" marR="770255">
              <a:lnSpc>
                <a:spcPts val="1300"/>
              </a:lnSpc>
              <a:spcBef>
                <a:spcPts val="25"/>
              </a:spcBef>
            </a:pPr>
            <a:r>
              <a:rPr dirty="0" sz="1050" spc="-10">
                <a:latin typeface="Roboto Lt"/>
                <a:cs typeface="Roboto Lt"/>
              </a:rPr>
              <a:t>Бесплатно Быстро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6915415" y="5468654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33985" rIns="0" bIns="0" rtlCol="0" vert="horz">
            <a:spAutoFit/>
          </a:bodyPr>
          <a:lstStyle/>
          <a:p>
            <a:pPr marL="91440" marR="267335">
              <a:lnSpc>
                <a:spcPct val="102000"/>
              </a:lnSpc>
              <a:spcBef>
                <a:spcPts val="1055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Для</a:t>
            </a:r>
            <a:r>
              <a:rPr dirty="0" sz="1150" spc="75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10">
                <a:solidFill>
                  <a:srgbClr val="255C8C"/>
                </a:solidFill>
                <a:latin typeface="Roboto Lt"/>
                <a:cs typeface="Roboto Lt"/>
              </a:rPr>
              <a:t>получателя: </a:t>
            </a:r>
            <a:r>
              <a:rPr dirty="0" sz="1050">
                <a:latin typeface="Roboto Lt"/>
                <a:cs typeface="Roboto Lt"/>
              </a:rPr>
              <a:t>Очень</a:t>
            </a:r>
            <a:r>
              <a:rPr dirty="0" sz="1050" spc="-50">
                <a:latin typeface="Roboto Lt"/>
                <a:cs typeface="Roboto Lt"/>
              </a:rPr>
              <a:t> </a:t>
            </a:r>
            <a:r>
              <a:rPr dirty="0" sz="1050" spc="-10">
                <a:latin typeface="Roboto Lt"/>
                <a:cs typeface="Roboto Lt"/>
              </a:rPr>
              <a:t>дорого </a:t>
            </a:r>
            <a:r>
              <a:rPr dirty="0" sz="1050">
                <a:latin typeface="Roboto Lt"/>
                <a:cs typeface="Roboto Lt"/>
              </a:rPr>
              <a:t>Очень</a:t>
            </a:r>
            <a:r>
              <a:rPr dirty="0" sz="1050" spc="-50">
                <a:latin typeface="Roboto Lt"/>
                <a:cs typeface="Roboto Lt"/>
              </a:rPr>
              <a:t> </a:t>
            </a:r>
            <a:r>
              <a:rPr dirty="0" sz="1050" spc="-10">
                <a:latin typeface="Roboto Lt"/>
                <a:cs typeface="Roboto Lt"/>
              </a:rPr>
              <a:t>долго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715157" y="1182514"/>
            <a:ext cx="1720850" cy="388620"/>
          </a:xfrm>
          <a:prstGeom prst="rect">
            <a:avLst/>
          </a:prstGeom>
          <a:solidFill>
            <a:srgbClr val="FF9300"/>
          </a:solidFill>
        </p:spPr>
        <p:txBody>
          <a:bodyPr wrap="square" lIns="0" tIns="32384" rIns="0" bIns="0" rtlCol="0" vert="horz">
            <a:spAutoFit/>
          </a:bodyPr>
          <a:lstStyle/>
          <a:p>
            <a:pPr marL="189865">
              <a:lnSpc>
                <a:spcPct val="100000"/>
              </a:lnSpc>
              <a:spcBef>
                <a:spcPts val="254"/>
              </a:spcBef>
            </a:pPr>
            <a:r>
              <a:rPr dirty="0" sz="1950" spc="-10">
                <a:solidFill>
                  <a:srgbClr val="F4F5F7"/>
                </a:solidFill>
                <a:latin typeface="Roboto Lt"/>
                <a:cs typeface="Roboto Lt"/>
              </a:rPr>
              <a:t>Толкающий</a:t>
            </a:r>
            <a:endParaRPr sz="1950">
              <a:latin typeface="Roboto Lt"/>
              <a:cs typeface="Roboto Lt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6145316" y="1168044"/>
            <a:ext cx="1720850" cy="388620"/>
          </a:xfrm>
          <a:prstGeom prst="rect">
            <a:avLst/>
          </a:prstGeom>
          <a:solidFill>
            <a:srgbClr val="FF9300"/>
          </a:solidFill>
        </p:spPr>
        <p:txBody>
          <a:bodyPr wrap="square" lIns="0" tIns="31750" rIns="0" bIns="0" rtlCol="0" vert="horz">
            <a:spAutoFit/>
          </a:bodyPr>
          <a:lstStyle/>
          <a:p>
            <a:pPr marL="369570">
              <a:lnSpc>
                <a:spcPct val="100000"/>
              </a:lnSpc>
              <a:spcBef>
                <a:spcPts val="250"/>
              </a:spcBef>
            </a:pPr>
            <a:r>
              <a:rPr dirty="0" sz="1950" spc="-10">
                <a:solidFill>
                  <a:srgbClr val="F4F5F7"/>
                </a:solidFill>
                <a:latin typeface="Roboto Lt"/>
                <a:cs typeface="Roboto Lt"/>
              </a:rPr>
              <a:t>Тянущий</a:t>
            </a:r>
            <a:endParaRPr sz="1950">
              <a:latin typeface="Roboto Lt"/>
              <a:cs typeface="Roboto 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ts val="3790"/>
              </a:lnSpc>
              <a:spcBef>
                <a:spcPts val="250"/>
              </a:spcBef>
            </a:pPr>
            <a:r>
              <a:rPr dirty="0"/>
              <a:t>ИИ:Сбор</a:t>
            </a:r>
            <a:r>
              <a:rPr dirty="0" spc="-75"/>
              <a:t> </a:t>
            </a:r>
            <a:r>
              <a:rPr dirty="0"/>
              <a:t>и</a:t>
            </a:r>
            <a:r>
              <a:rPr dirty="0" spc="-80"/>
              <a:t> </a:t>
            </a:r>
            <a:r>
              <a:rPr dirty="0" spc="-10"/>
              <a:t>предварительная</a:t>
            </a:r>
            <a:r>
              <a:rPr dirty="0" spc="-85"/>
              <a:t> </a:t>
            </a:r>
            <a:r>
              <a:rPr dirty="0" spc="-10"/>
              <a:t>обработка данных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1" y="1505606"/>
            <a:ext cx="4394200" cy="4871720"/>
          </a:xfrm>
          <a:custGeom>
            <a:avLst/>
            <a:gdLst/>
            <a:ahLst/>
            <a:cxnLst/>
            <a:rect l="l" t="t" r="r" b="b"/>
            <a:pathLst>
              <a:path w="4394200" h="4871720">
                <a:moveTo>
                  <a:pt x="4394088" y="0"/>
                </a:moveTo>
                <a:lnTo>
                  <a:pt x="0" y="0"/>
                </a:lnTo>
                <a:lnTo>
                  <a:pt x="0" y="4871339"/>
                </a:lnTo>
                <a:lnTo>
                  <a:pt x="4394088" y="4871339"/>
                </a:lnTo>
                <a:lnTo>
                  <a:pt x="4394088" y="0"/>
                </a:lnTo>
                <a:close/>
              </a:path>
            </a:pathLst>
          </a:custGeom>
          <a:solidFill>
            <a:srgbClr val="255C8C">
              <a:alpha val="980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8741" y="1958847"/>
            <a:ext cx="4146550" cy="4201160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marL="355600" marR="308610" indent="-342900">
              <a:lnSpc>
                <a:spcPct val="92100"/>
              </a:lnSpc>
              <a:spcBef>
                <a:spcPts val="280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Сверхбыстрая</a:t>
            </a:r>
            <a:r>
              <a:rPr dirty="0" sz="19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генерация</a:t>
            </a:r>
            <a:r>
              <a:rPr dirty="0" sz="19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тянущих коннекторов</a:t>
            </a:r>
            <a:r>
              <a:rPr dirty="0" sz="19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для</a:t>
            </a:r>
            <a:r>
              <a:rPr dirty="0" sz="19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любых</a:t>
            </a: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API,</a:t>
            </a:r>
            <a:r>
              <a:rPr dirty="0" sz="19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20">
                <a:solidFill>
                  <a:srgbClr val="FFFFFF"/>
                </a:solidFill>
                <a:latin typeface="Calibri"/>
                <a:cs typeface="Calibri"/>
              </a:rPr>
              <a:t>FTP,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облачных</a:t>
            </a:r>
            <a:r>
              <a:rPr dirty="0" sz="19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хранилищ</a:t>
            </a:r>
            <a:endParaRPr sz="1900">
              <a:latin typeface="Calibri"/>
              <a:cs typeface="Calibri"/>
            </a:endParaRPr>
          </a:p>
          <a:p>
            <a:pPr marL="355600" marR="67310" indent="-342900">
              <a:lnSpc>
                <a:spcPct val="90000"/>
              </a:lnSpc>
              <a:spcBef>
                <a:spcPts val="445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Сверхбыстрая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генерация конверторов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из</a:t>
            </a:r>
            <a:r>
              <a:rPr dirty="0" sz="19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любых</a:t>
            </a:r>
            <a:r>
              <a:rPr dirty="0" sz="19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форматов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во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входной</a:t>
            </a:r>
            <a:r>
              <a:rPr dirty="0" sz="19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формат</a:t>
            </a:r>
            <a:r>
              <a:rPr dirty="0" sz="19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получателя</a:t>
            </a:r>
            <a:endParaRPr sz="1900">
              <a:latin typeface="Calibri"/>
              <a:cs typeface="Calibri"/>
            </a:endParaRPr>
          </a:p>
          <a:p>
            <a:pPr marL="355600" marR="5080" indent="-342900">
              <a:lnSpc>
                <a:spcPct val="89100"/>
              </a:lnSpc>
              <a:spcBef>
                <a:spcPts val="459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Выявление,</a:t>
            </a:r>
            <a:r>
              <a:rPr dirty="0" sz="19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анализ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классификация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ошибок,</a:t>
            </a:r>
            <a:r>
              <a:rPr dirty="0" sz="19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генерация</a:t>
            </a:r>
            <a:r>
              <a:rPr dirty="0" sz="19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журналов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ошибок</a:t>
            </a: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dirty="0" sz="19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рекомендациями</a:t>
            </a:r>
            <a:r>
              <a:rPr dirty="0" sz="19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по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исправлению</a:t>
            </a:r>
            <a:endParaRPr sz="1900">
              <a:latin typeface="Calibri"/>
              <a:cs typeface="Calibri"/>
            </a:endParaRPr>
          </a:p>
          <a:p>
            <a:pPr algn="just" marL="353695" marR="1065530" indent="-340995">
              <a:lnSpc>
                <a:spcPct val="90000"/>
              </a:lnSpc>
              <a:spcBef>
                <a:spcPts val="445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Семантическая обучаемая 	переклассификация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в </a:t>
            </a: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НСИ </a:t>
            </a: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получателя</a:t>
            </a:r>
            <a:endParaRPr sz="1900">
              <a:latin typeface="Calibri"/>
              <a:cs typeface="Calibri"/>
            </a:endParaRPr>
          </a:p>
          <a:p>
            <a:pPr algn="just" marL="353695" marR="66040" indent="-340995">
              <a:lnSpc>
                <a:spcPts val="2110"/>
              </a:lnSpc>
              <a:spcBef>
                <a:spcPts val="430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Загрузка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целевую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систему</a:t>
            </a:r>
            <a:r>
              <a:rPr dirty="0" sz="19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с 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использованием</a:t>
            </a:r>
            <a:r>
              <a:rPr dirty="0" sz="19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ее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API</a:t>
            </a:r>
            <a:r>
              <a:rPr dirty="0" sz="19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9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библиотек</a:t>
            </a:r>
            <a:endParaRPr sz="19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94088" y="1505606"/>
            <a:ext cx="4580944" cy="305396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5"/>
              <a:t>ИИ:Генерация</a:t>
            </a:r>
            <a:r>
              <a:rPr dirty="0" spc="-130"/>
              <a:t> </a:t>
            </a:r>
            <a:r>
              <a:rPr dirty="0"/>
              <a:t>отчуждаемых</a:t>
            </a:r>
            <a:r>
              <a:rPr dirty="0" spc="-114"/>
              <a:t> </a:t>
            </a:r>
            <a:r>
              <a:rPr dirty="0" spc="-10"/>
              <a:t>коннекторов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262634" y="1693034"/>
            <a:ext cx="1647825" cy="7283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38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850">
              <a:latin typeface="Times New Roman"/>
              <a:cs typeface="Times New Roman"/>
            </a:endParaRPr>
          </a:p>
          <a:p>
            <a:pPr algn="ctr" marL="131445" marR="124460" indent="3175">
              <a:lnSpc>
                <a:spcPct val="105900"/>
              </a:lnSpc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r>
              <a:rPr dirty="0" sz="1050" spc="1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1</a:t>
            </a:r>
            <a:r>
              <a:rPr dirty="0" sz="1050" spc="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(Программный</a:t>
            </a:r>
            <a:r>
              <a:rPr dirty="0" sz="850" spc="10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код</a:t>
            </a:r>
            <a:r>
              <a:rPr dirty="0" sz="850" spc="9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+</a:t>
            </a:r>
            <a:r>
              <a:rPr dirty="0" sz="850" spc="10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20">
                <a:solidFill>
                  <a:srgbClr val="F4F5F7"/>
                </a:solidFill>
                <a:latin typeface="Roboto Lt"/>
                <a:cs typeface="Roboto Lt"/>
              </a:rPr>
              <a:t>база</a:t>
            </a: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 знаний)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6817399" y="1855068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40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6817399" y="2893285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40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8"/>
                </a:lnTo>
                <a:lnTo>
                  <a:pt x="153440" y="403758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6835354" y="3982184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40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8"/>
                </a:lnTo>
                <a:lnTo>
                  <a:pt x="153441" y="403758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6817399" y="5064884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40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78531" y="2722106"/>
            <a:ext cx="1771298" cy="1943642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2540886" y="1819544"/>
            <a:ext cx="1527175" cy="5505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117475" rIns="0" bIns="0" rtlCol="0" vert="horz">
            <a:spAutoFit/>
          </a:bodyPr>
          <a:lstStyle/>
          <a:p>
            <a:pPr marL="196215">
              <a:lnSpc>
                <a:spcPct val="100000"/>
              </a:lnSpc>
              <a:spcBef>
                <a:spcPts val="925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Промпт</a:t>
            </a:r>
            <a:r>
              <a:rPr dirty="0" sz="1050" spc="-4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–</a:t>
            </a:r>
            <a:r>
              <a:rPr dirty="0" sz="1050" spc="-4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задание</a:t>
            </a:r>
            <a:endParaRPr sz="1050">
              <a:latin typeface="Roboto Lt"/>
              <a:cs typeface="Roboto Lt"/>
            </a:endParaRPr>
          </a:p>
          <a:p>
            <a:pPr marL="204470">
              <a:lnSpc>
                <a:spcPct val="100000"/>
              </a:lnSpc>
              <a:spcBef>
                <a:spcPts val="45"/>
              </a:spcBef>
            </a:pP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(Человеческий</a:t>
            </a:r>
            <a:r>
              <a:rPr dirty="0" sz="850" spc="204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20">
                <a:solidFill>
                  <a:srgbClr val="F4F5F7"/>
                </a:solidFill>
                <a:latin typeface="Roboto Lt"/>
                <a:cs typeface="Roboto Lt"/>
              </a:rPr>
              <a:t>язык)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4206481" y="1871826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80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0" y="201880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4206481" y="2910043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4224436" y="3998941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80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1" y="201880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4206481" y="5097545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8"/>
                </a:lnTo>
                <a:lnTo>
                  <a:pt x="153440" y="403758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4" name="object 1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0759" y="2722106"/>
            <a:ext cx="1697602" cy="1930012"/>
          </a:xfrm>
          <a:prstGeom prst="rect">
            <a:avLst/>
          </a:prstGeom>
        </p:spPr>
      </p:pic>
      <p:sp>
        <p:nvSpPr>
          <p:cNvPr id="15" name="object 15" descr=""/>
          <p:cNvSpPr txBox="1"/>
          <p:nvPr/>
        </p:nvSpPr>
        <p:spPr>
          <a:xfrm>
            <a:off x="7260417" y="2748009"/>
            <a:ext cx="1647825" cy="7283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850">
              <a:latin typeface="Times New Roman"/>
              <a:cs typeface="Times New Roman"/>
            </a:endParaRPr>
          </a:p>
          <a:p>
            <a:pPr algn="ctr" marL="131445" marR="124460" indent="3175">
              <a:lnSpc>
                <a:spcPct val="105900"/>
              </a:lnSpc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r>
              <a:rPr dirty="0" sz="1050" spc="1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2</a:t>
            </a:r>
            <a:r>
              <a:rPr dirty="0" sz="1050" spc="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(Программный</a:t>
            </a:r>
            <a:r>
              <a:rPr dirty="0" sz="850" spc="10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код</a:t>
            </a:r>
            <a:r>
              <a:rPr dirty="0" sz="850" spc="9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+</a:t>
            </a:r>
            <a:r>
              <a:rPr dirty="0" sz="850" spc="10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20">
                <a:solidFill>
                  <a:srgbClr val="F4F5F7"/>
                </a:solidFill>
                <a:latin typeface="Roboto Lt"/>
                <a:cs typeface="Roboto Lt"/>
              </a:rPr>
              <a:t>база</a:t>
            </a: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 знаний)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7260417" y="3872257"/>
            <a:ext cx="1647825" cy="7283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38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850">
              <a:latin typeface="Times New Roman"/>
              <a:cs typeface="Times New Roman"/>
            </a:endParaRPr>
          </a:p>
          <a:p>
            <a:pPr algn="ctr" marL="131445" marR="124460" indent="3175">
              <a:lnSpc>
                <a:spcPct val="105900"/>
              </a:lnSpc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r>
              <a:rPr dirty="0" sz="1050" spc="1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3</a:t>
            </a:r>
            <a:r>
              <a:rPr dirty="0" sz="1050" spc="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(Программный</a:t>
            </a:r>
            <a:r>
              <a:rPr dirty="0" sz="850" spc="10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код</a:t>
            </a:r>
            <a:r>
              <a:rPr dirty="0" sz="850" spc="9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+</a:t>
            </a:r>
            <a:r>
              <a:rPr dirty="0" sz="850" spc="10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20">
                <a:solidFill>
                  <a:srgbClr val="F4F5F7"/>
                </a:solidFill>
                <a:latin typeface="Roboto Lt"/>
                <a:cs typeface="Roboto Lt"/>
              </a:rPr>
              <a:t>база</a:t>
            </a: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 знаний)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7260417" y="4902850"/>
            <a:ext cx="1647825" cy="7283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850">
              <a:latin typeface="Times New Roman"/>
              <a:cs typeface="Times New Roman"/>
            </a:endParaRPr>
          </a:p>
          <a:p>
            <a:pPr algn="ctr" marL="131445" marR="124460" indent="3175">
              <a:lnSpc>
                <a:spcPct val="105900"/>
              </a:lnSpc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r>
              <a:rPr dirty="0" sz="1050" spc="1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4</a:t>
            </a:r>
            <a:r>
              <a:rPr dirty="0" sz="1050" spc="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(Программный</a:t>
            </a:r>
            <a:r>
              <a:rPr dirty="0" sz="850" spc="10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код</a:t>
            </a:r>
            <a:r>
              <a:rPr dirty="0" sz="850" spc="9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+</a:t>
            </a:r>
            <a:r>
              <a:rPr dirty="0" sz="850" spc="10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20">
                <a:solidFill>
                  <a:srgbClr val="F4F5F7"/>
                </a:solidFill>
                <a:latin typeface="Roboto Lt"/>
                <a:cs typeface="Roboto Lt"/>
              </a:rPr>
              <a:t>база</a:t>
            </a: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 знаний)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514415" y="2855346"/>
            <a:ext cx="1527175" cy="5505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118110" rIns="0" bIns="0" rtlCol="0" vert="horz">
            <a:spAutoFit/>
          </a:bodyPr>
          <a:lstStyle/>
          <a:p>
            <a:pPr marL="196215">
              <a:lnSpc>
                <a:spcPct val="100000"/>
              </a:lnSpc>
              <a:spcBef>
                <a:spcPts val="930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Промпт</a:t>
            </a:r>
            <a:r>
              <a:rPr dirty="0" sz="1050" spc="-4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–</a:t>
            </a:r>
            <a:r>
              <a:rPr dirty="0" sz="1050" spc="-4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задание</a:t>
            </a:r>
            <a:endParaRPr sz="1050">
              <a:latin typeface="Roboto Lt"/>
              <a:cs typeface="Roboto Lt"/>
            </a:endParaRPr>
          </a:p>
          <a:p>
            <a:pPr marL="204470">
              <a:lnSpc>
                <a:spcPct val="100000"/>
              </a:lnSpc>
              <a:spcBef>
                <a:spcPts val="45"/>
              </a:spcBef>
            </a:pP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(Человеческий</a:t>
            </a:r>
            <a:r>
              <a:rPr dirty="0" sz="850" spc="204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20">
                <a:solidFill>
                  <a:srgbClr val="F4F5F7"/>
                </a:solidFill>
                <a:latin typeface="Roboto Lt"/>
                <a:cs typeface="Roboto Lt"/>
              </a:rPr>
              <a:t>язык)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514414" y="3953239"/>
            <a:ext cx="1527175" cy="5505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117475" rIns="0" bIns="0" rtlCol="0" vert="horz">
            <a:spAutoFit/>
          </a:bodyPr>
          <a:lstStyle/>
          <a:p>
            <a:pPr marL="196215">
              <a:lnSpc>
                <a:spcPct val="100000"/>
              </a:lnSpc>
              <a:spcBef>
                <a:spcPts val="925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Промпт</a:t>
            </a:r>
            <a:r>
              <a:rPr dirty="0" sz="1050" spc="-4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–</a:t>
            </a:r>
            <a:r>
              <a:rPr dirty="0" sz="1050" spc="-4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задание</a:t>
            </a:r>
            <a:endParaRPr sz="1050">
              <a:latin typeface="Roboto Lt"/>
              <a:cs typeface="Roboto Lt"/>
            </a:endParaRPr>
          </a:p>
          <a:p>
            <a:pPr marL="204470">
              <a:lnSpc>
                <a:spcPct val="100000"/>
              </a:lnSpc>
              <a:spcBef>
                <a:spcPts val="45"/>
              </a:spcBef>
            </a:pP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(Человеческий</a:t>
            </a:r>
            <a:r>
              <a:rPr dirty="0" sz="850" spc="204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20">
                <a:solidFill>
                  <a:srgbClr val="F4F5F7"/>
                </a:solidFill>
                <a:latin typeface="Roboto Lt"/>
                <a:cs typeface="Roboto Lt"/>
              </a:rPr>
              <a:t>язык)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514414" y="5047663"/>
            <a:ext cx="1527175" cy="5505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116839" rIns="0" bIns="0" rtlCol="0" vert="horz">
            <a:spAutoFit/>
          </a:bodyPr>
          <a:lstStyle/>
          <a:p>
            <a:pPr marL="196215">
              <a:lnSpc>
                <a:spcPct val="100000"/>
              </a:lnSpc>
              <a:spcBef>
                <a:spcPts val="919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Промпт</a:t>
            </a:r>
            <a:r>
              <a:rPr dirty="0" sz="1050" spc="-4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–</a:t>
            </a:r>
            <a:r>
              <a:rPr dirty="0" sz="1050" spc="-4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задание</a:t>
            </a:r>
            <a:endParaRPr sz="1050">
              <a:latin typeface="Roboto Lt"/>
              <a:cs typeface="Roboto Lt"/>
            </a:endParaRPr>
          </a:p>
          <a:p>
            <a:pPr marL="204470">
              <a:lnSpc>
                <a:spcPct val="100000"/>
              </a:lnSpc>
              <a:spcBef>
                <a:spcPts val="50"/>
              </a:spcBef>
            </a:pP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(Человеческий</a:t>
            </a:r>
            <a:r>
              <a:rPr dirty="0" sz="850" spc="204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20">
                <a:solidFill>
                  <a:srgbClr val="F4F5F7"/>
                </a:solidFill>
                <a:latin typeface="Roboto Lt"/>
                <a:cs typeface="Roboto Lt"/>
              </a:rPr>
              <a:t>язык)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2074989" y="1839167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8"/>
                </a:lnTo>
                <a:lnTo>
                  <a:pt x="153441" y="403758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2074989" y="2877384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8"/>
                </a:lnTo>
                <a:lnTo>
                  <a:pt x="153441" y="403758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2092946" y="3966282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8"/>
                </a:lnTo>
                <a:lnTo>
                  <a:pt x="153440" y="403758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2074989" y="5064884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9"/>
                </a:lnTo>
                <a:lnTo>
                  <a:pt x="153441" y="403759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ИИ:Итерационная</a:t>
            </a:r>
            <a:r>
              <a:rPr dirty="0" spc="-170"/>
              <a:t> </a:t>
            </a:r>
            <a:r>
              <a:rPr dirty="0" spc="-10"/>
              <a:t>тренировка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6171134" y="3429000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8"/>
                </a:lnTo>
                <a:lnTo>
                  <a:pt x="153441" y="403758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146278" y="2715743"/>
            <a:ext cx="5903595" cy="1953895"/>
            <a:chOff x="146278" y="2715743"/>
            <a:chExt cx="5903595" cy="1953895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78175" y="2725483"/>
              <a:ext cx="1771298" cy="1943641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6278" y="2715743"/>
              <a:ext cx="1697602" cy="1930012"/>
            </a:xfrm>
            <a:prstGeom prst="rect">
              <a:avLst/>
            </a:prstGeom>
          </p:spPr>
        </p:pic>
      </p:grpSp>
      <p:sp>
        <p:nvSpPr>
          <p:cNvPr id="7" name="object 7" descr=""/>
          <p:cNvSpPr/>
          <p:nvPr/>
        </p:nvSpPr>
        <p:spPr>
          <a:xfrm>
            <a:off x="3889922" y="3390089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9"/>
                </a:lnTo>
                <a:lnTo>
                  <a:pt x="153441" y="403759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6613980" y="3311719"/>
            <a:ext cx="1647825" cy="7283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850">
              <a:latin typeface="Times New Roman"/>
              <a:cs typeface="Times New Roman"/>
            </a:endParaRPr>
          </a:p>
          <a:p>
            <a:pPr algn="ctr" marL="131445" marR="124460" indent="3175">
              <a:lnSpc>
                <a:spcPct val="105900"/>
              </a:lnSpc>
              <a:spcBef>
                <a:spcPts val="5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Коннектор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(Программный</a:t>
            </a:r>
            <a:r>
              <a:rPr dirty="0" sz="850" spc="10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код</a:t>
            </a:r>
            <a:r>
              <a:rPr dirty="0" sz="850" spc="9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10">
                <a:solidFill>
                  <a:srgbClr val="F4F5F7"/>
                </a:solidFill>
                <a:latin typeface="Roboto Lt"/>
                <a:cs typeface="Roboto Lt"/>
              </a:rPr>
              <a:t>+</a:t>
            </a:r>
            <a:r>
              <a:rPr dirty="0" sz="850" spc="10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20">
                <a:solidFill>
                  <a:srgbClr val="F4F5F7"/>
                </a:solidFill>
                <a:latin typeface="Roboto Lt"/>
                <a:cs typeface="Roboto Lt"/>
              </a:rPr>
              <a:t>база</a:t>
            </a: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 знаний)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2297499" y="3316836"/>
            <a:ext cx="1527175" cy="550545"/>
          </a:xfrm>
          <a:custGeom>
            <a:avLst/>
            <a:gdLst/>
            <a:ahLst/>
            <a:cxnLst/>
            <a:rect l="l" t="t" r="r" b="b"/>
            <a:pathLst>
              <a:path w="1527175" h="550545">
                <a:moveTo>
                  <a:pt x="1527056" y="0"/>
                </a:moveTo>
                <a:lnTo>
                  <a:pt x="0" y="0"/>
                </a:lnTo>
                <a:lnTo>
                  <a:pt x="0" y="550269"/>
                </a:lnTo>
                <a:lnTo>
                  <a:pt x="1527056" y="550269"/>
                </a:lnTo>
                <a:lnTo>
                  <a:pt x="1527056" y="0"/>
                </a:lnTo>
                <a:close/>
              </a:path>
            </a:pathLst>
          </a:custGeom>
          <a:solidFill>
            <a:srgbClr val="285F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2417296" y="3408288"/>
            <a:ext cx="1292225" cy="3549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8620" marR="5080" indent="-376555">
              <a:lnSpc>
                <a:spcPct val="102899"/>
              </a:lnSpc>
              <a:spcBef>
                <a:spcPts val="90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Промпт</a:t>
            </a:r>
            <a:r>
              <a:rPr dirty="0" sz="1050" spc="-4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–</a:t>
            </a:r>
            <a:r>
              <a:rPr dirty="0" sz="1050" spc="-4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уточнение задания</a:t>
            </a:r>
            <a:endParaRPr sz="1050">
              <a:latin typeface="Roboto Lt"/>
              <a:cs typeface="Roboto Lt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646176" y="2805337"/>
            <a:ext cx="7611109" cy="3601720"/>
            <a:chOff x="646176" y="2805337"/>
            <a:chExt cx="7611109" cy="3601720"/>
          </a:xfrm>
        </p:grpSpPr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6176" y="4319015"/>
              <a:ext cx="6105144" cy="1295399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995081" y="4645757"/>
              <a:ext cx="5716270" cy="907415"/>
            </a:xfrm>
            <a:custGeom>
              <a:avLst/>
              <a:gdLst/>
              <a:ahLst/>
              <a:cxnLst/>
              <a:rect l="l" t="t" r="r" b="b"/>
              <a:pathLst>
                <a:path w="5716270" h="907414">
                  <a:moveTo>
                    <a:pt x="259069" y="169865"/>
                  </a:moveTo>
                  <a:lnTo>
                    <a:pt x="188803" y="243776"/>
                  </a:lnTo>
                  <a:lnTo>
                    <a:pt x="210470" y="261072"/>
                  </a:lnTo>
                  <a:lnTo>
                    <a:pt x="214201" y="263337"/>
                  </a:lnTo>
                  <a:lnTo>
                    <a:pt x="263352" y="285106"/>
                  </a:lnTo>
                  <a:lnTo>
                    <a:pt x="311776" y="304891"/>
                  </a:lnTo>
                  <a:lnTo>
                    <a:pt x="363406" y="324468"/>
                  </a:lnTo>
                  <a:lnTo>
                    <a:pt x="418195" y="343844"/>
                  </a:lnTo>
                  <a:lnTo>
                    <a:pt x="476096" y="363023"/>
                  </a:lnTo>
                  <a:lnTo>
                    <a:pt x="537056" y="382003"/>
                  </a:lnTo>
                  <a:lnTo>
                    <a:pt x="601021" y="400784"/>
                  </a:lnTo>
                  <a:lnTo>
                    <a:pt x="667936" y="419361"/>
                  </a:lnTo>
                  <a:lnTo>
                    <a:pt x="737743" y="437729"/>
                  </a:lnTo>
                  <a:lnTo>
                    <a:pt x="810382" y="455883"/>
                  </a:lnTo>
                  <a:lnTo>
                    <a:pt x="885793" y="473815"/>
                  </a:lnTo>
                  <a:lnTo>
                    <a:pt x="963917" y="491517"/>
                  </a:lnTo>
                  <a:lnTo>
                    <a:pt x="1128056" y="526204"/>
                  </a:lnTo>
                  <a:lnTo>
                    <a:pt x="1302301" y="559876"/>
                  </a:lnTo>
                  <a:lnTo>
                    <a:pt x="1486150" y="592465"/>
                  </a:lnTo>
                  <a:lnTo>
                    <a:pt x="1679094" y="623895"/>
                  </a:lnTo>
                  <a:lnTo>
                    <a:pt x="1984444" y="668708"/>
                  </a:lnTo>
                  <a:lnTo>
                    <a:pt x="2307370" y="710496"/>
                  </a:lnTo>
                  <a:lnTo>
                    <a:pt x="2646134" y="749001"/>
                  </a:lnTo>
                  <a:lnTo>
                    <a:pt x="3120156" y="794844"/>
                  </a:lnTo>
                  <a:lnTo>
                    <a:pt x="3613715" y="833649"/>
                  </a:lnTo>
                  <a:lnTo>
                    <a:pt x="4124622" y="864963"/>
                  </a:lnTo>
                  <a:lnTo>
                    <a:pt x="4648093" y="888107"/>
                  </a:lnTo>
                  <a:lnTo>
                    <a:pt x="5179961" y="902451"/>
                  </a:lnTo>
                  <a:lnTo>
                    <a:pt x="5715584" y="907370"/>
                  </a:lnTo>
                  <a:lnTo>
                    <a:pt x="5715674" y="888107"/>
                  </a:lnTo>
                  <a:lnTo>
                    <a:pt x="5715781" y="864963"/>
                  </a:lnTo>
                  <a:lnTo>
                    <a:pt x="5715849" y="850289"/>
                  </a:lnTo>
                  <a:lnTo>
                    <a:pt x="5715968" y="824610"/>
                  </a:lnTo>
                  <a:lnTo>
                    <a:pt x="5716056" y="805771"/>
                  </a:lnTo>
                  <a:lnTo>
                    <a:pt x="5181356" y="800861"/>
                  </a:lnTo>
                  <a:lnTo>
                    <a:pt x="4651277" y="786556"/>
                  </a:lnTo>
                  <a:lnTo>
                    <a:pt x="4129545" y="763483"/>
                  </a:lnTo>
                  <a:lnTo>
                    <a:pt x="3620368" y="732268"/>
                  </a:lnTo>
                  <a:lnTo>
                    <a:pt x="3128065" y="693550"/>
                  </a:lnTo>
                  <a:lnTo>
                    <a:pt x="2656628" y="647945"/>
                  </a:lnTo>
                  <a:lnTo>
                    <a:pt x="2319354" y="609605"/>
                  </a:lnTo>
                  <a:lnTo>
                    <a:pt x="1998035" y="568021"/>
                  </a:lnTo>
                  <a:lnTo>
                    <a:pt x="1694461" y="523463"/>
                  </a:lnTo>
                  <a:lnTo>
                    <a:pt x="1502824" y="492241"/>
                  </a:lnTo>
                  <a:lnTo>
                    <a:pt x="1320406" y="459902"/>
                  </a:lnTo>
                  <a:lnTo>
                    <a:pt x="1147749" y="426530"/>
                  </a:lnTo>
                  <a:lnTo>
                    <a:pt x="985392" y="392214"/>
                  </a:lnTo>
                  <a:lnTo>
                    <a:pt x="908250" y="374728"/>
                  </a:lnTo>
                  <a:lnTo>
                    <a:pt x="833888" y="357040"/>
                  </a:lnTo>
                  <a:lnTo>
                    <a:pt x="762381" y="339162"/>
                  </a:lnTo>
                  <a:lnTo>
                    <a:pt x="693796" y="321108"/>
                  </a:lnTo>
                  <a:lnTo>
                    <a:pt x="628207" y="302888"/>
                  </a:lnTo>
                  <a:lnTo>
                    <a:pt x="565687" y="284520"/>
                  </a:lnTo>
                  <a:lnTo>
                    <a:pt x="506310" y="266019"/>
                  </a:lnTo>
                  <a:lnTo>
                    <a:pt x="450154" y="247402"/>
                  </a:lnTo>
                  <a:lnTo>
                    <a:pt x="397296" y="228687"/>
                  </a:lnTo>
                  <a:lnTo>
                    <a:pt x="347820" y="209900"/>
                  </a:lnTo>
                  <a:lnTo>
                    <a:pt x="301811" y="191066"/>
                  </a:lnTo>
                  <a:lnTo>
                    <a:pt x="274536" y="178958"/>
                  </a:lnTo>
                  <a:lnTo>
                    <a:pt x="270459" y="178958"/>
                  </a:lnTo>
                  <a:lnTo>
                    <a:pt x="259357" y="172219"/>
                  </a:lnTo>
                  <a:lnTo>
                    <a:pt x="262017" y="172219"/>
                  </a:lnTo>
                  <a:lnTo>
                    <a:pt x="259069" y="169865"/>
                  </a:lnTo>
                  <a:close/>
                </a:path>
                <a:path w="5716270" h="907414">
                  <a:moveTo>
                    <a:pt x="0" y="0"/>
                  </a:moveTo>
                  <a:lnTo>
                    <a:pt x="115898" y="320462"/>
                  </a:lnTo>
                  <a:lnTo>
                    <a:pt x="188803" y="243776"/>
                  </a:lnTo>
                  <a:lnTo>
                    <a:pt x="152393" y="214711"/>
                  </a:lnTo>
                  <a:lnTo>
                    <a:pt x="215779" y="135308"/>
                  </a:lnTo>
                  <a:lnTo>
                    <a:pt x="291922" y="135308"/>
                  </a:lnTo>
                  <a:lnTo>
                    <a:pt x="325909" y="99559"/>
                  </a:lnTo>
                  <a:lnTo>
                    <a:pt x="0" y="0"/>
                  </a:lnTo>
                  <a:close/>
                </a:path>
                <a:path w="5716270" h="907414">
                  <a:moveTo>
                    <a:pt x="215779" y="135308"/>
                  </a:moveTo>
                  <a:lnTo>
                    <a:pt x="152393" y="214711"/>
                  </a:lnTo>
                  <a:lnTo>
                    <a:pt x="188803" y="243776"/>
                  </a:lnTo>
                  <a:lnTo>
                    <a:pt x="259069" y="169865"/>
                  </a:lnTo>
                  <a:lnTo>
                    <a:pt x="215779" y="135308"/>
                  </a:lnTo>
                  <a:close/>
                </a:path>
                <a:path w="5716270" h="907414">
                  <a:moveTo>
                    <a:pt x="259357" y="172219"/>
                  </a:moveTo>
                  <a:lnTo>
                    <a:pt x="270459" y="178958"/>
                  </a:lnTo>
                  <a:lnTo>
                    <a:pt x="265350" y="174880"/>
                  </a:lnTo>
                  <a:lnTo>
                    <a:pt x="259357" y="172219"/>
                  </a:lnTo>
                  <a:close/>
                </a:path>
                <a:path w="5716270" h="907414">
                  <a:moveTo>
                    <a:pt x="265350" y="174880"/>
                  </a:moveTo>
                  <a:lnTo>
                    <a:pt x="270459" y="178958"/>
                  </a:lnTo>
                  <a:lnTo>
                    <a:pt x="274536" y="178958"/>
                  </a:lnTo>
                  <a:lnTo>
                    <a:pt x="265350" y="174880"/>
                  </a:lnTo>
                  <a:close/>
                </a:path>
                <a:path w="5716270" h="907414">
                  <a:moveTo>
                    <a:pt x="262017" y="172219"/>
                  </a:moveTo>
                  <a:lnTo>
                    <a:pt x="259357" y="172219"/>
                  </a:lnTo>
                  <a:lnTo>
                    <a:pt x="265350" y="174880"/>
                  </a:lnTo>
                  <a:lnTo>
                    <a:pt x="262017" y="172219"/>
                  </a:lnTo>
                  <a:close/>
                </a:path>
                <a:path w="5716270" h="907414">
                  <a:moveTo>
                    <a:pt x="291922" y="135308"/>
                  </a:moveTo>
                  <a:lnTo>
                    <a:pt x="215779" y="135308"/>
                  </a:lnTo>
                  <a:lnTo>
                    <a:pt x="259069" y="169865"/>
                  </a:lnTo>
                  <a:lnTo>
                    <a:pt x="291922" y="135308"/>
                  </a:lnTo>
                  <a:close/>
                </a:path>
              </a:pathLst>
            </a:custGeom>
            <a:solidFill>
              <a:srgbClr val="FF93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17208" y="4544567"/>
              <a:ext cx="1639824" cy="1862327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7235828" y="2805337"/>
              <a:ext cx="403860" cy="307340"/>
            </a:xfrm>
            <a:custGeom>
              <a:avLst/>
              <a:gdLst/>
              <a:ahLst/>
              <a:cxnLst/>
              <a:rect l="l" t="t" r="r" b="b"/>
              <a:pathLst>
                <a:path w="403859" h="307339">
                  <a:moveTo>
                    <a:pt x="403758" y="0"/>
                  </a:moveTo>
                  <a:lnTo>
                    <a:pt x="201879" y="153441"/>
                  </a:lnTo>
                  <a:lnTo>
                    <a:pt x="0" y="0"/>
                  </a:lnTo>
                  <a:lnTo>
                    <a:pt x="0" y="153441"/>
                  </a:lnTo>
                  <a:lnTo>
                    <a:pt x="201879" y="306881"/>
                  </a:lnTo>
                  <a:lnTo>
                    <a:pt x="403758" y="153441"/>
                  </a:lnTo>
                  <a:lnTo>
                    <a:pt x="403758" y="0"/>
                  </a:lnTo>
                  <a:close/>
                </a:path>
              </a:pathLst>
            </a:custGeom>
            <a:solidFill>
              <a:srgbClr val="F69B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318247" y="4017263"/>
              <a:ext cx="237744" cy="667512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7399043" y="4039565"/>
              <a:ext cx="76200" cy="506730"/>
            </a:xfrm>
            <a:custGeom>
              <a:avLst/>
              <a:gdLst/>
              <a:ahLst/>
              <a:cxnLst/>
              <a:rect l="l" t="t" r="r" b="b"/>
              <a:pathLst>
                <a:path w="76200" h="506729">
                  <a:moveTo>
                    <a:pt x="25345" y="430217"/>
                  </a:moveTo>
                  <a:lnTo>
                    <a:pt x="0" y="430217"/>
                  </a:lnTo>
                  <a:lnTo>
                    <a:pt x="37936" y="506362"/>
                  </a:lnTo>
                  <a:lnTo>
                    <a:pt x="69791" y="442880"/>
                  </a:lnTo>
                  <a:lnTo>
                    <a:pt x="25327" y="442880"/>
                  </a:lnTo>
                  <a:lnTo>
                    <a:pt x="25345" y="430217"/>
                  </a:lnTo>
                  <a:close/>
                </a:path>
                <a:path w="76200" h="506729">
                  <a:moveTo>
                    <a:pt x="51365" y="0"/>
                  </a:moveTo>
                  <a:lnTo>
                    <a:pt x="25965" y="0"/>
                  </a:lnTo>
                  <a:lnTo>
                    <a:pt x="25345" y="430217"/>
                  </a:lnTo>
                  <a:lnTo>
                    <a:pt x="25327" y="442880"/>
                  </a:lnTo>
                  <a:lnTo>
                    <a:pt x="50727" y="442880"/>
                  </a:lnTo>
                  <a:lnTo>
                    <a:pt x="51365" y="0"/>
                  </a:lnTo>
                  <a:close/>
                </a:path>
                <a:path w="76200" h="506729">
                  <a:moveTo>
                    <a:pt x="76145" y="430217"/>
                  </a:moveTo>
                  <a:lnTo>
                    <a:pt x="50746" y="430217"/>
                  </a:lnTo>
                  <a:lnTo>
                    <a:pt x="50727" y="442880"/>
                  </a:lnTo>
                  <a:lnTo>
                    <a:pt x="69791" y="442880"/>
                  </a:lnTo>
                  <a:lnTo>
                    <a:pt x="76145" y="430217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2905922" y="5623052"/>
            <a:ext cx="5615305" cy="11017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alibri"/>
                <a:cs typeface="Calibri"/>
              </a:rPr>
              <a:t>Ошибки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и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неточности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950"/>
              </a:spcBef>
            </a:pPr>
            <a:endParaRPr sz="1800">
              <a:latin typeface="Calibri"/>
              <a:cs typeface="Calibri"/>
            </a:endParaRPr>
          </a:p>
          <a:p>
            <a:pPr marL="3392170">
              <a:lnSpc>
                <a:spcPct val="100000"/>
              </a:lnSpc>
              <a:spcBef>
                <a:spcPts val="5"/>
              </a:spcBef>
            </a:pPr>
            <a:r>
              <a:rPr dirty="0" sz="1800">
                <a:latin typeface="Calibri"/>
                <a:cs typeface="Calibri"/>
              </a:rPr>
              <a:t>Данные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и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метаданные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6668819" y="1842999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2636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94"/>
              </a:spcBef>
            </a:pPr>
            <a:endParaRPr sz="1150">
              <a:latin typeface="Times New Roman"/>
              <a:cs typeface="Times New Roman"/>
            </a:endParaRPr>
          </a:p>
          <a:p>
            <a:pPr marL="91440">
              <a:lnSpc>
                <a:spcPct val="100000"/>
              </a:lnSpc>
            </a:pPr>
            <a:r>
              <a:rPr dirty="0" sz="1150" spc="-10">
                <a:solidFill>
                  <a:srgbClr val="255C8C"/>
                </a:solidFill>
                <a:latin typeface="Roboto Lt"/>
                <a:cs typeface="Roboto Lt"/>
              </a:rPr>
              <a:t>Источник</a:t>
            </a:r>
            <a:endParaRPr sz="1150">
              <a:latin typeface="Roboto Lt"/>
              <a:cs typeface="Roboto Lt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902208" y="2414016"/>
            <a:ext cx="2508885" cy="1271270"/>
            <a:chOff x="902208" y="2414016"/>
            <a:chExt cx="2508885" cy="1271270"/>
          </a:xfrm>
        </p:grpSpPr>
        <p:pic>
          <p:nvPicPr>
            <p:cNvPr id="21" name="object 2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02208" y="2414016"/>
              <a:ext cx="2508504" cy="1271016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944770" y="2436347"/>
              <a:ext cx="2180590" cy="880744"/>
            </a:xfrm>
            <a:custGeom>
              <a:avLst/>
              <a:gdLst/>
              <a:ahLst/>
              <a:cxnLst/>
              <a:rect l="l" t="t" r="r" b="b"/>
              <a:pathLst>
                <a:path w="2180590" h="880745">
                  <a:moveTo>
                    <a:pt x="1982474" y="601509"/>
                  </a:moveTo>
                  <a:lnTo>
                    <a:pt x="1886936" y="628417"/>
                  </a:lnTo>
                  <a:lnTo>
                    <a:pt x="2116258" y="880488"/>
                  </a:lnTo>
                  <a:lnTo>
                    <a:pt x="2160000" y="651962"/>
                  </a:lnTo>
                  <a:lnTo>
                    <a:pt x="1999173" y="651962"/>
                  </a:lnTo>
                  <a:lnTo>
                    <a:pt x="1982474" y="601509"/>
                  </a:lnTo>
                  <a:close/>
                </a:path>
                <a:path w="2180590" h="880745">
                  <a:moveTo>
                    <a:pt x="1983467" y="601230"/>
                  </a:moveTo>
                  <a:lnTo>
                    <a:pt x="1982474" y="601509"/>
                  </a:lnTo>
                  <a:lnTo>
                    <a:pt x="1999173" y="651962"/>
                  </a:lnTo>
                  <a:lnTo>
                    <a:pt x="2095627" y="620038"/>
                  </a:lnTo>
                  <a:lnTo>
                    <a:pt x="2089826" y="602512"/>
                  </a:lnTo>
                  <a:lnTo>
                    <a:pt x="1984254" y="602512"/>
                  </a:lnTo>
                  <a:lnTo>
                    <a:pt x="1983467" y="601230"/>
                  </a:lnTo>
                  <a:close/>
                </a:path>
                <a:path w="2180590" h="880745">
                  <a:moveTo>
                    <a:pt x="2180322" y="545787"/>
                  </a:moveTo>
                  <a:lnTo>
                    <a:pt x="2080369" y="573938"/>
                  </a:lnTo>
                  <a:lnTo>
                    <a:pt x="2095627" y="620038"/>
                  </a:lnTo>
                  <a:lnTo>
                    <a:pt x="1999173" y="651962"/>
                  </a:lnTo>
                  <a:lnTo>
                    <a:pt x="2160000" y="651962"/>
                  </a:lnTo>
                  <a:lnTo>
                    <a:pt x="2180322" y="545787"/>
                  </a:lnTo>
                  <a:close/>
                </a:path>
                <a:path w="2180590" h="880745">
                  <a:moveTo>
                    <a:pt x="1979260" y="591797"/>
                  </a:moveTo>
                  <a:lnTo>
                    <a:pt x="1981116" y="597407"/>
                  </a:lnTo>
                  <a:lnTo>
                    <a:pt x="1984254" y="602512"/>
                  </a:lnTo>
                  <a:lnTo>
                    <a:pt x="1979260" y="591797"/>
                  </a:lnTo>
                  <a:close/>
                </a:path>
                <a:path w="2180590" h="880745">
                  <a:moveTo>
                    <a:pt x="2089402" y="601230"/>
                  </a:moveTo>
                  <a:lnTo>
                    <a:pt x="1983657" y="601230"/>
                  </a:lnTo>
                  <a:lnTo>
                    <a:pt x="1984254" y="602512"/>
                  </a:lnTo>
                  <a:lnTo>
                    <a:pt x="2089826" y="602512"/>
                  </a:lnTo>
                  <a:lnTo>
                    <a:pt x="2089495" y="601509"/>
                  </a:lnTo>
                  <a:lnTo>
                    <a:pt x="2089402" y="601230"/>
                  </a:lnTo>
                  <a:close/>
                </a:path>
                <a:path w="2180590" h="880745">
                  <a:moveTo>
                    <a:pt x="2016960" y="591797"/>
                  </a:moveTo>
                  <a:lnTo>
                    <a:pt x="1979260" y="591797"/>
                  </a:lnTo>
                  <a:lnTo>
                    <a:pt x="1983657" y="601230"/>
                  </a:lnTo>
                  <a:lnTo>
                    <a:pt x="1982382" y="601230"/>
                  </a:lnTo>
                  <a:lnTo>
                    <a:pt x="1982474" y="601509"/>
                  </a:lnTo>
                  <a:lnTo>
                    <a:pt x="1983467" y="601230"/>
                  </a:lnTo>
                  <a:lnTo>
                    <a:pt x="1981116" y="597407"/>
                  </a:lnTo>
                  <a:lnTo>
                    <a:pt x="1997041" y="597407"/>
                  </a:lnTo>
                  <a:lnTo>
                    <a:pt x="2016960" y="591797"/>
                  </a:lnTo>
                  <a:close/>
                </a:path>
                <a:path w="2180590" h="880745">
                  <a:moveTo>
                    <a:pt x="2080369" y="573938"/>
                  </a:moveTo>
                  <a:lnTo>
                    <a:pt x="1983467" y="601230"/>
                  </a:lnTo>
                  <a:lnTo>
                    <a:pt x="2089402" y="601230"/>
                  </a:lnTo>
                  <a:lnTo>
                    <a:pt x="2080369" y="573938"/>
                  </a:lnTo>
                  <a:close/>
                </a:path>
                <a:path w="2180590" h="880745">
                  <a:moveTo>
                    <a:pt x="1546121" y="101589"/>
                  </a:moveTo>
                  <a:lnTo>
                    <a:pt x="1083973" y="101589"/>
                  </a:lnTo>
                  <a:lnTo>
                    <a:pt x="1133692" y="102866"/>
                  </a:lnTo>
                  <a:lnTo>
                    <a:pt x="1131546" y="102866"/>
                  </a:lnTo>
                  <a:lnTo>
                    <a:pt x="1176269" y="106217"/>
                  </a:lnTo>
                  <a:lnTo>
                    <a:pt x="1222004" y="111822"/>
                  </a:lnTo>
                  <a:lnTo>
                    <a:pt x="1267539" y="119528"/>
                  </a:lnTo>
                  <a:lnTo>
                    <a:pt x="1312778" y="129269"/>
                  </a:lnTo>
                  <a:lnTo>
                    <a:pt x="1357620" y="140978"/>
                  </a:lnTo>
                  <a:lnTo>
                    <a:pt x="1401970" y="154585"/>
                  </a:lnTo>
                  <a:lnTo>
                    <a:pt x="1445726" y="170019"/>
                  </a:lnTo>
                  <a:lnTo>
                    <a:pt x="1488791" y="187208"/>
                  </a:lnTo>
                  <a:lnTo>
                    <a:pt x="1531063" y="206077"/>
                  </a:lnTo>
                  <a:lnTo>
                    <a:pt x="1572442" y="226554"/>
                  </a:lnTo>
                  <a:lnTo>
                    <a:pt x="1612828" y="248560"/>
                  </a:lnTo>
                  <a:lnTo>
                    <a:pt x="1652122" y="272018"/>
                  </a:lnTo>
                  <a:lnTo>
                    <a:pt x="1690222" y="296851"/>
                  </a:lnTo>
                  <a:lnTo>
                    <a:pt x="1727031" y="322977"/>
                  </a:lnTo>
                  <a:lnTo>
                    <a:pt x="1762450" y="350316"/>
                  </a:lnTo>
                  <a:lnTo>
                    <a:pt x="1796382" y="378785"/>
                  </a:lnTo>
                  <a:lnTo>
                    <a:pt x="1828729" y="408301"/>
                  </a:lnTo>
                  <a:lnTo>
                    <a:pt x="1859394" y="438777"/>
                  </a:lnTo>
                  <a:lnTo>
                    <a:pt x="1888283" y="470129"/>
                  </a:lnTo>
                  <a:lnTo>
                    <a:pt x="1915304" y="502268"/>
                  </a:lnTo>
                  <a:lnTo>
                    <a:pt x="1940365" y="535104"/>
                  </a:lnTo>
                  <a:lnTo>
                    <a:pt x="1963377" y="568549"/>
                  </a:lnTo>
                  <a:lnTo>
                    <a:pt x="1981116" y="597407"/>
                  </a:lnTo>
                  <a:lnTo>
                    <a:pt x="1979260" y="591797"/>
                  </a:lnTo>
                  <a:lnTo>
                    <a:pt x="2016960" y="591797"/>
                  </a:lnTo>
                  <a:lnTo>
                    <a:pt x="2080369" y="573938"/>
                  </a:lnTo>
                  <a:lnTo>
                    <a:pt x="2046991" y="510832"/>
                  </a:lnTo>
                  <a:lnTo>
                    <a:pt x="2021046" y="473354"/>
                  </a:lnTo>
                  <a:lnTo>
                    <a:pt x="1992990" y="436788"/>
                  </a:lnTo>
                  <a:lnTo>
                    <a:pt x="1962921" y="401195"/>
                  </a:lnTo>
                  <a:lnTo>
                    <a:pt x="1930937" y="366638"/>
                  </a:lnTo>
                  <a:lnTo>
                    <a:pt x="1897136" y="333181"/>
                  </a:lnTo>
                  <a:lnTo>
                    <a:pt x="1861612" y="300890"/>
                  </a:lnTo>
                  <a:lnTo>
                    <a:pt x="1824457" y="269831"/>
                  </a:lnTo>
                  <a:lnTo>
                    <a:pt x="1785764" y="240073"/>
                  </a:lnTo>
                  <a:lnTo>
                    <a:pt x="1745624" y="211684"/>
                  </a:lnTo>
                  <a:lnTo>
                    <a:pt x="1704127" y="184738"/>
                  </a:lnTo>
                  <a:lnTo>
                    <a:pt x="1661363" y="159303"/>
                  </a:lnTo>
                  <a:lnTo>
                    <a:pt x="1617424" y="135454"/>
                  </a:lnTo>
                  <a:lnTo>
                    <a:pt x="1572395" y="113264"/>
                  </a:lnTo>
                  <a:lnTo>
                    <a:pt x="1546121" y="101589"/>
                  </a:lnTo>
                  <a:close/>
                </a:path>
                <a:path w="2180590" h="880745">
                  <a:moveTo>
                    <a:pt x="101118" y="282385"/>
                  </a:moveTo>
                  <a:lnTo>
                    <a:pt x="100611" y="283090"/>
                  </a:lnTo>
                  <a:lnTo>
                    <a:pt x="99779" y="284310"/>
                  </a:lnTo>
                  <a:lnTo>
                    <a:pt x="98740" y="288126"/>
                  </a:lnTo>
                  <a:lnTo>
                    <a:pt x="101118" y="282385"/>
                  </a:lnTo>
                  <a:close/>
                </a:path>
                <a:path w="2180590" h="880745">
                  <a:moveTo>
                    <a:pt x="1082595" y="0"/>
                  </a:moveTo>
                  <a:lnTo>
                    <a:pt x="984547" y="1346"/>
                  </a:lnTo>
                  <a:lnTo>
                    <a:pt x="887301" y="5237"/>
                  </a:lnTo>
                  <a:lnTo>
                    <a:pt x="791585" y="11503"/>
                  </a:lnTo>
                  <a:lnTo>
                    <a:pt x="698129" y="19979"/>
                  </a:lnTo>
                  <a:lnTo>
                    <a:pt x="607656" y="30504"/>
                  </a:lnTo>
                  <a:lnTo>
                    <a:pt x="521244" y="42858"/>
                  </a:lnTo>
                  <a:lnTo>
                    <a:pt x="479482" y="49720"/>
                  </a:lnTo>
                  <a:lnTo>
                    <a:pt x="438913" y="56997"/>
                  </a:lnTo>
                  <a:lnTo>
                    <a:pt x="399623" y="64674"/>
                  </a:lnTo>
                  <a:lnTo>
                    <a:pt x="361694" y="72732"/>
                  </a:lnTo>
                  <a:lnTo>
                    <a:pt x="290246" y="89945"/>
                  </a:lnTo>
                  <a:lnTo>
                    <a:pt x="225183" y="108549"/>
                  </a:lnTo>
                  <a:lnTo>
                    <a:pt x="167031" y="128546"/>
                  </a:lnTo>
                  <a:lnTo>
                    <a:pt x="116165" y="150119"/>
                  </a:lnTo>
                  <a:lnTo>
                    <a:pt x="72710" y="173918"/>
                  </a:lnTo>
                  <a:lnTo>
                    <a:pt x="36598" y="201857"/>
                  </a:lnTo>
                  <a:lnTo>
                    <a:pt x="12307" y="232244"/>
                  </a:lnTo>
                  <a:lnTo>
                    <a:pt x="98" y="271656"/>
                  </a:lnTo>
                  <a:lnTo>
                    <a:pt x="0" y="272364"/>
                  </a:lnTo>
                  <a:lnTo>
                    <a:pt x="100621" y="286429"/>
                  </a:lnTo>
                  <a:lnTo>
                    <a:pt x="100643" y="286273"/>
                  </a:lnTo>
                  <a:lnTo>
                    <a:pt x="98389" y="286273"/>
                  </a:lnTo>
                  <a:lnTo>
                    <a:pt x="100111" y="283090"/>
                  </a:lnTo>
                  <a:lnTo>
                    <a:pt x="102048" y="275974"/>
                  </a:lnTo>
                  <a:lnTo>
                    <a:pt x="102119" y="275717"/>
                  </a:lnTo>
                  <a:lnTo>
                    <a:pt x="106553" y="275717"/>
                  </a:lnTo>
                  <a:lnTo>
                    <a:pt x="110426" y="271656"/>
                  </a:lnTo>
                  <a:lnTo>
                    <a:pt x="144581" y="249500"/>
                  </a:lnTo>
                  <a:lnTo>
                    <a:pt x="182097" y="231884"/>
                  </a:lnTo>
                  <a:lnTo>
                    <a:pt x="229629" y="213963"/>
                  </a:lnTo>
                  <a:lnTo>
                    <a:pt x="285925" y="196435"/>
                  </a:lnTo>
                  <a:lnTo>
                    <a:pt x="349935" y="179706"/>
                  </a:lnTo>
                  <a:lnTo>
                    <a:pt x="420719" y="164059"/>
                  </a:lnTo>
                  <a:lnTo>
                    <a:pt x="458379" y="156715"/>
                  </a:lnTo>
                  <a:lnTo>
                    <a:pt x="497407" y="149726"/>
                  </a:lnTo>
                  <a:lnTo>
                    <a:pt x="537703" y="143116"/>
                  </a:lnTo>
                  <a:lnTo>
                    <a:pt x="622023" y="131083"/>
                  </a:lnTo>
                  <a:lnTo>
                    <a:pt x="709849" y="120901"/>
                  </a:lnTo>
                  <a:lnTo>
                    <a:pt x="800744" y="112689"/>
                  </a:lnTo>
                  <a:lnTo>
                    <a:pt x="893920" y="106621"/>
                  </a:lnTo>
                  <a:lnTo>
                    <a:pt x="988591" y="102866"/>
                  </a:lnTo>
                  <a:lnTo>
                    <a:pt x="1083973" y="101589"/>
                  </a:lnTo>
                  <a:lnTo>
                    <a:pt x="1546121" y="101589"/>
                  </a:lnTo>
                  <a:lnTo>
                    <a:pt x="1526369" y="92812"/>
                  </a:lnTo>
                  <a:lnTo>
                    <a:pt x="1479432" y="74173"/>
                  </a:lnTo>
                  <a:lnTo>
                    <a:pt x="1431675" y="57425"/>
                  </a:lnTo>
                  <a:lnTo>
                    <a:pt x="1383188" y="42647"/>
                  </a:lnTo>
                  <a:lnTo>
                    <a:pt x="1334058" y="29923"/>
                  </a:lnTo>
                  <a:lnTo>
                    <a:pt x="1284378" y="19333"/>
                  </a:lnTo>
                  <a:lnTo>
                    <a:pt x="1234237" y="10961"/>
                  </a:lnTo>
                  <a:lnTo>
                    <a:pt x="1183730" y="4892"/>
                  </a:lnTo>
                  <a:lnTo>
                    <a:pt x="1132951" y="1212"/>
                  </a:lnTo>
                  <a:lnTo>
                    <a:pt x="1082595" y="0"/>
                  </a:lnTo>
                  <a:close/>
                </a:path>
                <a:path w="2180590" h="880745">
                  <a:moveTo>
                    <a:pt x="100111" y="283090"/>
                  </a:moveTo>
                  <a:lnTo>
                    <a:pt x="98389" y="286273"/>
                  </a:lnTo>
                  <a:lnTo>
                    <a:pt x="99779" y="284310"/>
                  </a:lnTo>
                  <a:lnTo>
                    <a:pt x="100111" y="283090"/>
                  </a:lnTo>
                  <a:close/>
                </a:path>
                <a:path w="2180590" h="880745">
                  <a:moveTo>
                    <a:pt x="99779" y="284310"/>
                  </a:moveTo>
                  <a:lnTo>
                    <a:pt x="98439" y="286273"/>
                  </a:lnTo>
                  <a:lnTo>
                    <a:pt x="99244" y="286273"/>
                  </a:lnTo>
                  <a:lnTo>
                    <a:pt x="99779" y="284310"/>
                  </a:lnTo>
                  <a:close/>
                </a:path>
                <a:path w="2180590" h="880745">
                  <a:moveTo>
                    <a:pt x="101186" y="282385"/>
                  </a:moveTo>
                  <a:lnTo>
                    <a:pt x="100826" y="283090"/>
                  </a:lnTo>
                  <a:lnTo>
                    <a:pt x="99507" y="286273"/>
                  </a:lnTo>
                  <a:lnTo>
                    <a:pt x="100643" y="286273"/>
                  </a:lnTo>
                  <a:lnTo>
                    <a:pt x="101088" y="283090"/>
                  </a:lnTo>
                  <a:lnTo>
                    <a:pt x="101186" y="282385"/>
                  </a:lnTo>
                  <a:close/>
                </a:path>
                <a:path w="2180590" h="880745">
                  <a:moveTo>
                    <a:pt x="101829" y="280670"/>
                  </a:moveTo>
                  <a:lnTo>
                    <a:pt x="100884" y="281661"/>
                  </a:lnTo>
                  <a:lnTo>
                    <a:pt x="100111" y="283090"/>
                  </a:lnTo>
                  <a:lnTo>
                    <a:pt x="99779" y="284310"/>
                  </a:lnTo>
                  <a:lnTo>
                    <a:pt x="101092" y="282385"/>
                  </a:lnTo>
                  <a:lnTo>
                    <a:pt x="101288" y="281661"/>
                  </a:lnTo>
                  <a:lnTo>
                    <a:pt x="101326" y="281389"/>
                  </a:lnTo>
                  <a:lnTo>
                    <a:pt x="101426" y="280670"/>
                  </a:lnTo>
                  <a:lnTo>
                    <a:pt x="101531" y="281389"/>
                  </a:lnTo>
                  <a:lnTo>
                    <a:pt x="101829" y="280670"/>
                  </a:lnTo>
                  <a:close/>
                </a:path>
                <a:path w="2180590" h="880745">
                  <a:moveTo>
                    <a:pt x="100884" y="281661"/>
                  </a:moveTo>
                  <a:lnTo>
                    <a:pt x="100303" y="282385"/>
                  </a:lnTo>
                  <a:lnTo>
                    <a:pt x="100111" y="283090"/>
                  </a:lnTo>
                  <a:lnTo>
                    <a:pt x="100884" y="281661"/>
                  </a:lnTo>
                  <a:close/>
                </a:path>
                <a:path w="2180590" h="880745">
                  <a:moveTo>
                    <a:pt x="102083" y="275974"/>
                  </a:moveTo>
                  <a:lnTo>
                    <a:pt x="101651" y="277435"/>
                  </a:lnTo>
                  <a:lnTo>
                    <a:pt x="100303" y="282385"/>
                  </a:lnTo>
                  <a:lnTo>
                    <a:pt x="100884" y="281661"/>
                  </a:lnTo>
                  <a:lnTo>
                    <a:pt x="101419" y="280670"/>
                  </a:lnTo>
                  <a:lnTo>
                    <a:pt x="102083" y="275974"/>
                  </a:lnTo>
                  <a:close/>
                </a:path>
                <a:path w="2180590" h="880745">
                  <a:moveTo>
                    <a:pt x="101531" y="281389"/>
                  </a:moveTo>
                  <a:lnTo>
                    <a:pt x="101326" y="281389"/>
                  </a:lnTo>
                  <a:lnTo>
                    <a:pt x="101288" y="281661"/>
                  </a:lnTo>
                  <a:lnTo>
                    <a:pt x="101186" y="282385"/>
                  </a:lnTo>
                  <a:lnTo>
                    <a:pt x="101418" y="281661"/>
                  </a:lnTo>
                  <a:lnTo>
                    <a:pt x="101531" y="281389"/>
                  </a:lnTo>
                  <a:close/>
                </a:path>
                <a:path w="2180590" h="880745">
                  <a:moveTo>
                    <a:pt x="103351" y="279075"/>
                  </a:moveTo>
                  <a:lnTo>
                    <a:pt x="101829" y="280670"/>
                  </a:lnTo>
                  <a:lnTo>
                    <a:pt x="101118" y="282385"/>
                  </a:lnTo>
                  <a:lnTo>
                    <a:pt x="101586" y="281661"/>
                  </a:lnTo>
                  <a:lnTo>
                    <a:pt x="103351" y="279075"/>
                  </a:lnTo>
                  <a:close/>
                </a:path>
                <a:path w="2180590" h="880745">
                  <a:moveTo>
                    <a:pt x="103169" y="277435"/>
                  </a:moveTo>
                  <a:lnTo>
                    <a:pt x="101426" y="280670"/>
                  </a:lnTo>
                  <a:lnTo>
                    <a:pt x="101326" y="281389"/>
                  </a:lnTo>
                  <a:lnTo>
                    <a:pt x="101127" y="281389"/>
                  </a:lnTo>
                  <a:lnTo>
                    <a:pt x="102043" y="280153"/>
                  </a:lnTo>
                  <a:lnTo>
                    <a:pt x="103169" y="277435"/>
                  </a:lnTo>
                  <a:close/>
                </a:path>
                <a:path w="2180590" h="880745">
                  <a:moveTo>
                    <a:pt x="102043" y="280153"/>
                  </a:moveTo>
                  <a:lnTo>
                    <a:pt x="101127" y="281389"/>
                  </a:lnTo>
                  <a:lnTo>
                    <a:pt x="101829" y="280670"/>
                  </a:lnTo>
                  <a:lnTo>
                    <a:pt x="102043" y="280153"/>
                  </a:lnTo>
                  <a:close/>
                </a:path>
                <a:path w="2180590" h="880745">
                  <a:moveTo>
                    <a:pt x="106553" y="275717"/>
                  </a:moveTo>
                  <a:lnTo>
                    <a:pt x="102119" y="275717"/>
                  </a:lnTo>
                  <a:lnTo>
                    <a:pt x="101498" y="280153"/>
                  </a:lnTo>
                  <a:lnTo>
                    <a:pt x="101426" y="280670"/>
                  </a:lnTo>
                  <a:lnTo>
                    <a:pt x="103169" y="277435"/>
                  </a:lnTo>
                  <a:lnTo>
                    <a:pt x="104269" y="277435"/>
                  </a:lnTo>
                  <a:lnTo>
                    <a:pt x="105466" y="275974"/>
                  </a:lnTo>
                  <a:lnTo>
                    <a:pt x="106308" y="275974"/>
                  </a:lnTo>
                  <a:lnTo>
                    <a:pt x="106553" y="275717"/>
                  </a:lnTo>
                  <a:close/>
                </a:path>
                <a:path w="2180590" h="880745">
                  <a:moveTo>
                    <a:pt x="105466" y="275974"/>
                  </a:moveTo>
                  <a:lnTo>
                    <a:pt x="102043" y="280153"/>
                  </a:lnTo>
                  <a:lnTo>
                    <a:pt x="101829" y="280670"/>
                  </a:lnTo>
                  <a:lnTo>
                    <a:pt x="103351" y="279075"/>
                  </a:lnTo>
                  <a:lnTo>
                    <a:pt x="105466" y="275974"/>
                  </a:lnTo>
                  <a:close/>
                </a:path>
                <a:path w="2180590" h="880745">
                  <a:moveTo>
                    <a:pt x="104269" y="277435"/>
                  </a:moveTo>
                  <a:lnTo>
                    <a:pt x="103169" y="277435"/>
                  </a:lnTo>
                  <a:lnTo>
                    <a:pt x="102043" y="280153"/>
                  </a:lnTo>
                  <a:lnTo>
                    <a:pt x="104269" y="277435"/>
                  </a:lnTo>
                  <a:close/>
                </a:path>
                <a:path w="2180590" h="880745">
                  <a:moveTo>
                    <a:pt x="106308" y="275974"/>
                  </a:moveTo>
                  <a:lnTo>
                    <a:pt x="105466" y="275974"/>
                  </a:lnTo>
                  <a:lnTo>
                    <a:pt x="103351" y="279075"/>
                  </a:lnTo>
                  <a:lnTo>
                    <a:pt x="106308" y="275974"/>
                  </a:lnTo>
                  <a:close/>
                </a:path>
              </a:pathLst>
            </a:custGeom>
            <a:solidFill>
              <a:srgbClr val="FF9300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2025-11-07T03:06:43Z</dcterms:created>
  <dcterms:modified xsi:type="dcterms:W3CDTF">2025-11-07T03:06:43Z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2025-11-06T00:00:00Z</vt:filetime>
  </property>
  <property fmtid="{D5CDD505-2E9C-101B-9397-08002B2CF9AE}" pid="3" name="LastSaved">
    <vt:filetime>2025-11-07T00:00:00Z</vt:filetime>
  </property>
  <property fmtid="{D5CDD505-2E9C-101B-9397-08002B2CF9AE}" pid="4" name="Producer">
    <vt:lpwstr>macOS Version 26.0.1 (Build 25A362) Quartz PDFContext</vt:lpwstr>
  </property>
</Properties>
</file>